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363" r:id="rId5"/>
    <p:sldId id="398" r:id="rId6"/>
    <p:sldId id="413" r:id="rId7"/>
    <p:sldId id="421" r:id="rId8"/>
    <p:sldId id="416" r:id="rId9"/>
    <p:sldId id="886" r:id="rId10"/>
    <p:sldId id="884" r:id="rId11"/>
    <p:sldId id="885" r:id="rId12"/>
    <p:sldId id="887" r:id="rId13"/>
    <p:sldId id="888" r:id="rId14"/>
    <p:sldId id="418" r:id="rId15"/>
    <p:sldId id="904" r:id="rId16"/>
    <p:sldId id="905" r:id="rId17"/>
    <p:sldId id="918" r:id="rId18"/>
    <p:sldId id="919" r:id="rId19"/>
    <p:sldId id="920" r:id="rId20"/>
    <p:sldId id="926" r:id="rId21"/>
    <p:sldId id="917" r:id="rId22"/>
    <p:sldId id="895" r:id="rId23"/>
    <p:sldId id="906" r:id="rId24"/>
    <p:sldId id="417" r:id="rId25"/>
    <p:sldId id="889" r:id="rId26"/>
    <p:sldId id="923" r:id="rId27"/>
    <p:sldId id="922" r:id="rId28"/>
    <p:sldId id="900" r:id="rId29"/>
    <p:sldId id="890" r:id="rId30"/>
    <p:sldId id="924" r:id="rId31"/>
    <p:sldId id="901" r:id="rId32"/>
    <p:sldId id="927" r:id="rId33"/>
    <p:sldId id="893" r:id="rId34"/>
    <p:sldId id="896" r:id="rId35"/>
    <p:sldId id="891" r:id="rId36"/>
    <p:sldId id="925" r:id="rId37"/>
    <p:sldId id="897" r:id="rId38"/>
    <p:sldId id="899" r:id="rId39"/>
    <p:sldId id="894" r:id="rId40"/>
    <p:sldId id="907" r:id="rId41"/>
    <p:sldId id="412" r:id="rId42"/>
  </p:sldIdLst>
  <p:sldSz cx="9144000" cy="5143500" type="screen16x9"/>
  <p:notesSz cx="7315200" cy="9601200"/>
  <p:embeddedFontLst>
    <p:embeddedFont>
      <p:font typeface="Encode Sans Normal ExtraBold" panose="02000000000000000000" pitchFamily="2" charset="0"/>
      <p:bold r:id="rId45"/>
    </p:embeddedFont>
    <p:embeddedFont>
      <p:font typeface="Encode Sans Normal Medium" panose="02000000000000000000" pitchFamily="2" charset="0"/>
      <p:regular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italic r:id="rId52"/>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413"/>
            <p14:sldId id="421"/>
            <p14:sldId id="416"/>
            <p14:sldId id="886"/>
            <p14:sldId id="884"/>
            <p14:sldId id="885"/>
            <p14:sldId id="887"/>
            <p14:sldId id="888"/>
            <p14:sldId id="418"/>
            <p14:sldId id="904"/>
            <p14:sldId id="905"/>
            <p14:sldId id="918"/>
          </p14:sldIdLst>
        </p14:section>
        <p14:section name="Untitled Section" id="{0D14098A-3BB7-4E93-8462-75B6F8EF4213}">
          <p14:sldIdLst>
            <p14:sldId id="919"/>
            <p14:sldId id="920"/>
            <p14:sldId id="926"/>
            <p14:sldId id="917"/>
            <p14:sldId id="895"/>
            <p14:sldId id="906"/>
            <p14:sldId id="417"/>
            <p14:sldId id="889"/>
            <p14:sldId id="923"/>
            <p14:sldId id="922"/>
            <p14:sldId id="900"/>
            <p14:sldId id="890"/>
            <p14:sldId id="924"/>
            <p14:sldId id="901"/>
            <p14:sldId id="927"/>
            <p14:sldId id="893"/>
            <p14:sldId id="896"/>
            <p14:sldId id="891"/>
            <p14:sldId id="925"/>
            <p14:sldId id="897"/>
            <p14:sldId id="899"/>
            <p14:sldId id="894"/>
            <p14:sldId id="907"/>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61F6D"/>
    <a:srgbClr val="32006E"/>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D917A-5318-4DAA-B4A5-950ABB7FF38D}" v="3" dt="2026-04-07T20:21:34.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2" autoAdjust="0"/>
    <p:restoredTop sz="96368" autoAdjust="0"/>
  </p:normalViewPr>
  <p:slideViewPr>
    <p:cSldViewPr snapToGrid="0">
      <p:cViewPr varScale="1">
        <p:scale>
          <a:sx n="134" d="100"/>
          <a:sy n="134" d="100"/>
        </p:scale>
        <p:origin x="126" y="1266"/>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FDEDEEF3-7275-4161-A24C-7071BE30F9A7}"/>
    <pc:docChg chg="custSel addSld delSld modSld sldOrd modSection">
      <pc:chgData name="Asher Curtis" userId="494c4f5b-6d11-415a-9d9e-829c1135aa91" providerId="ADAL" clId="{FDEDEEF3-7275-4161-A24C-7071BE30F9A7}" dt="2026-04-07T20:21:36.982" v="141" actId="47"/>
      <pc:docMkLst>
        <pc:docMk/>
      </pc:docMkLst>
      <pc:sldChg chg="del">
        <pc:chgData name="Asher Curtis" userId="494c4f5b-6d11-415a-9d9e-829c1135aa91" providerId="ADAL" clId="{FDEDEEF3-7275-4161-A24C-7071BE30F9A7}" dt="2026-04-07T19:40:30.595" v="4" actId="47"/>
        <pc:sldMkLst>
          <pc:docMk/>
          <pc:sldMk cId="3681675777" sldId="415"/>
        </pc:sldMkLst>
      </pc:sldChg>
      <pc:sldChg chg="del">
        <pc:chgData name="Asher Curtis" userId="494c4f5b-6d11-415a-9d9e-829c1135aa91" providerId="ADAL" clId="{FDEDEEF3-7275-4161-A24C-7071BE30F9A7}" dt="2026-04-07T20:21:36.982" v="141" actId="47"/>
        <pc:sldMkLst>
          <pc:docMk/>
          <pc:sldMk cId="1191120703" sldId="892"/>
        </pc:sldMkLst>
      </pc:sldChg>
      <pc:sldChg chg="ord">
        <pc:chgData name="Asher Curtis" userId="494c4f5b-6d11-415a-9d9e-829c1135aa91" providerId="ADAL" clId="{FDEDEEF3-7275-4161-A24C-7071BE30F9A7}" dt="2026-04-07T20:14:22.953" v="139"/>
        <pc:sldMkLst>
          <pc:docMk/>
          <pc:sldMk cId="3555464869" sldId="900"/>
        </pc:sldMkLst>
      </pc:sldChg>
      <pc:sldChg chg="del">
        <pc:chgData name="Asher Curtis" userId="494c4f5b-6d11-415a-9d9e-829c1135aa91" providerId="ADAL" clId="{FDEDEEF3-7275-4161-A24C-7071BE30F9A7}" dt="2026-04-07T19:40:18.961" v="3" actId="47"/>
        <pc:sldMkLst>
          <pc:docMk/>
          <pc:sldMk cId="1380407427" sldId="902"/>
        </pc:sldMkLst>
      </pc:sldChg>
      <pc:sldChg chg="del">
        <pc:chgData name="Asher Curtis" userId="494c4f5b-6d11-415a-9d9e-829c1135aa91" providerId="ADAL" clId="{FDEDEEF3-7275-4161-A24C-7071BE30F9A7}" dt="2026-04-07T19:40:11.619" v="2" actId="47"/>
        <pc:sldMkLst>
          <pc:docMk/>
          <pc:sldMk cId="3630345179" sldId="903"/>
        </pc:sldMkLst>
      </pc:sldChg>
      <pc:sldChg chg="del">
        <pc:chgData name="Asher Curtis" userId="494c4f5b-6d11-415a-9d9e-829c1135aa91" providerId="ADAL" clId="{FDEDEEF3-7275-4161-A24C-7071BE30F9A7}" dt="2026-04-07T19:39:42.934" v="0" actId="47"/>
        <pc:sldMkLst>
          <pc:docMk/>
          <pc:sldMk cId="2445790303" sldId="908"/>
        </pc:sldMkLst>
      </pc:sldChg>
      <pc:sldChg chg="del">
        <pc:chgData name="Asher Curtis" userId="494c4f5b-6d11-415a-9d9e-829c1135aa91" providerId="ADAL" clId="{FDEDEEF3-7275-4161-A24C-7071BE30F9A7}" dt="2026-04-07T19:39:42.934" v="0" actId="47"/>
        <pc:sldMkLst>
          <pc:docMk/>
          <pc:sldMk cId="596603997" sldId="909"/>
        </pc:sldMkLst>
      </pc:sldChg>
      <pc:sldChg chg="del">
        <pc:chgData name="Asher Curtis" userId="494c4f5b-6d11-415a-9d9e-829c1135aa91" providerId="ADAL" clId="{FDEDEEF3-7275-4161-A24C-7071BE30F9A7}" dt="2026-04-07T19:39:42.934" v="0" actId="47"/>
        <pc:sldMkLst>
          <pc:docMk/>
          <pc:sldMk cId="223398506" sldId="910"/>
        </pc:sldMkLst>
      </pc:sldChg>
      <pc:sldChg chg="del">
        <pc:chgData name="Asher Curtis" userId="494c4f5b-6d11-415a-9d9e-829c1135aa91" providerId="ADAL" clId="{FDEDEEF3-7275-4161-A24C-7071BE30F9A7}" dt="2026-04-07T19:39:42.934" v="0" actId="47"/>
        <pc:sldMkLst>
          <pc:docMk/>
          <pc:sldMk cId="2137177619" sldId="911"/>
        </pc:sldMkLst>
      </pc:sldChg>
      <pc:sldChg chg="del">
        <pc:chgData name="Asher Curtis" userId="494c4f5b-6d11-415a-9d9e-829c1135aa91" providerId="ADAL" clId="{FDEDEEF3-7275-4161-A24C-7071BE30F9A7}" dt="2026-04-07T19:39:48.173" v="1" actId="47"/>
        <pc:sldMkLst>
          <pc:docMk/>
          <pc:sldMk cId="3223304391" sldId="914"/>
        </pc:sldMkLst>
      </pc:sldChg>
      <pc:sldChg chg="del">
        <pc:chgData name="Asher Curtis" userId="494c4f5b-6d11-415a-9d9e-829c1135aa91" providerId="ADAL" clId="{FDEDEEF3-7275-4161-A24C-7071BE30F9A7}" dt="2026-04-07T19:39:48.173" v="1" actId="47"/>
        <pc:sldMkLst>
          <pc:docMk/>
          <pc:sldMk cId="3889927227" sldId="915"/>
        </pc:sldMkLst>
      </pc:sldChg>
      <pc:sldChg chg="del">
        <pc:chgData name="Asher Curtis" userId="494c4f5b-6d11-415a-9d9e-829c1135aa91" providerId="ADAL" clId="{FDEDEEF3-7275-4161-A24C-7071BE30F9A7}" dt="2026-04-07T19:39:48.173" v="1" actId="47"/>
        <pc:sldMkLst>
          <pc:docMk/>
          <pc:sldMk cId="4091424873" sldId="916"/>
        </pc:sldMkLst>
      </pc:sldChg>
      <pc:sldChg chg="modSp mod">
        <pc:chgData name="Asher Curtis" userId="494c4f5b-6d11-415a-9d9e-829c1135aa91" providerId="ADAL" clId="{FDEDEEF3-7275-4161-A24C-7071BE30F9A7}" dt="2026-04-07T19:53:35.465" v="131" actId="20577"/>
        <pc:sldMkLst>
          <pc:docMk/>
          <pc:sldMk cId="3318620106" sldId="918"/>
        </pc:sldMkLst>
        <pc:graphicFrameChg chg="modGraphic">
          <ac:chgData name="Asher Curtis" userId="494c4f5b-6d11-415a-9d9e-829c1135aa91" providerId="ADAL" clId="{FDEDEEF3-7275-4161-A24C-7071BE30F9A7}" dt="2026-04-07T19:53:35.465" v="131" actId="20577"/>
          <ac:graphicFrameMkLst>
            <pc:docMk/>
            <pc:sldMk cId="3318620106" sldId="918"/>
            <ac:graphicFrameMk id="4" creationId="{6F81000E-48AD-1E39-B6E3-B884A820C857}"/>
          </ac:graphicFrameMkLst>
        </pc:graphicFrameChg>
      </pc:sldChg>
      <pc:sldChg chg="modSp mod">
        <pc:chgData name="Asher Curtis" userId="494c4f5b-6d11-415a-9d9e-829c1135aa91" providerId="ADAL" clId="{FDEDEEF3-7275-4161-A24C-7071BE30F9A7}" dt="2026-04-07T19:54:05.272" v="134" actId="1076"/>
        <pc:sldMkLst>
          <pc:docMk/>
          <pc:sldMk cId="4249667395" sldId="919"/>
        </pc:sldMkLst>
        <pc:graphicFrameChg chg="mod">
          <ac:chgData name="Asher Curtis" userId="494c4f5b-6d11-415a-9d9e-829c1135aa91" providerId="ADAL" clId="{FDEDEEF3-7275-4161-A24C-7071BE30F9A7}" dt="2026-04-07T19:53:56.003" v="132" actId="20578"/>
          <ac:graphicFrameMkLst>
            <pc:docMk/>
            <pc:sldMk cId="4249667395" sldId="919"/>
            <ac:graphicFrameMk id="14" creationId="{EE2555ED-B3C3-4B67-B89A-6467DDD7D22B}"/>
          </ac:graphicFrameMkLst>
        </pc:graphicFrameChg>
        <pc:picChg chg="mod">
          <ac:chgData name="Asher Curtis" userId="494c4f5b-6d11-415a-9d9e-829c1135aa91" providerId="ADAL" clId="{FDEDEEF3-7275-4161-A24C-7071BE30F9A7}" dt="2026-04-07T19:54:05.272" v="134" actId="1076"/>
          <ac:picMkLst>
            <pc:docMk/>
            <pc:sldMk cId="4249667395" sldId="919"/>
            <ac:picMk id="20" creationId="{7BD4E117-08C9-3601-880F-B32D1E21553D}"/>
          </ac:picMkLst>
        </pc:picChg>
      </pc:sldChg>
      <pc:sldChg chg="addSp modSp mod">
        <pc:chgData name="Asher Curtis" userId="494c4f5b-6d11-415a-9d9e-829c1135aa91" providerId="ADAL" clId="{FDEDEEF3-7275-4161-A24C-7071BE30F9A7}" dt="2026-04-07T19:55:05.130" v="137" actId="14100"/>
        <pc:sldMkLst>
          <pc:docMk/>
          <pc:sldMk cId="1003001137" sldId="923"/>
        </pc:sldMkLst>
        <pc:spChg chg="mod">
          <ac:chgData name="Asher Curtis" userId="494c4f5b-6d11-415a-9d9e-829c1135aa91" providerId="ADAL" clId="{FDEDEEF3-7275-4161-A24C-7071BE30F9A7}" dt="2026-04-07T19:42:06.806" v="119" actId="20577"/>
          <ac:spMkLst>
            <pc:docMk/>
            <pc:sldMk cId="1003001137" sldId="923"/>
            <ac:spMk id="8" creationId="{969222F7-B58A-2975-4236-7634897E8B31}"/>
          </ac:spMkLst>
        </pc:spChg>
        <pc:spChg chg="add mod">
          <ac:chgData name="Asher Curtis" userId="494c4f5b-6d11-415a-9d9e-829c1135aa91" providerId="ADAL" clId="{FDEDEEF3-7275-4161-A24C-7071BE30F9A7}" dt="2026-04-07T19:55:05.130" v="137" actId="14100"/>
          <ac:spMkLst>
            <pc:docMk/>
            <pc:sldMk cId="1003001137" sldId="923"/>
            <ac:spMk id="9" creationId="{F4DD2871-9350-D577-73E9-3347AD630C7A}"/>
          </ac:spMkLst>
        </pc:spChg>
        <pc:picChg chg="mod modCrop">
          <ac:chgData name="Asher Curtis" userId="494c4f5b-6d11-415a-9d9e-829c1135aa91" providerId="ADAL" clId="{FDEDEEF3-7275-4161-A24C-7071BE30F9A7}" dt="2026-04-07T19:42:02.309" v="118" actId="732"/>
          <ac:picMkLst>
            <pc:docMk/>
            <pc:sldMk cId="1003001137" sldId="923"/>
            <ac:picMk id="6" creationId="{703891FB-66AF-185C-0F2F-774C39397D9D}"/>
          </ac:picMkLst>
        </pc:picChg>
      </pc:sldChg>
      <pc:sldChg chg="add">
        <pc:chgData name="Asher Curtis" userId="494c4f5b-6d11-415a-9d9e-829c1135aa91" providerId="ADAL" clId="{FDEDEEF3-7275-4161-A24C-7071BE30F9A7}" dt="2026-04-07T20:21:34.508" v="140"/>
        <pc:sldMkLst>
          <pc:docMk/>
          <pc:sldMk cId="595273400" sldId="9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4/7/2026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4/7/2026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25208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10</a:t>
            </a:fld>
            <a:endParaRPr lang="en-US"/>
          </a:p>
        </p:txBody>
      </p:sp>
    </p:spTree>
    <p:extLst>
      <p:ext uri="{BB962C8B-B14F-4D97-AF65-F5344CB8AC3E}">
        <p14:creationId xmlns:p14="http://schemas.microsoft.com/office/powerpoint/2010/main" val="118783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11</a:t>
            </a:fld>
            <a:endParaRPr lang="en-US"/>
          </a:p>
        </p:txBody>
      </p:sp>
    </p:spTree>
    <p:extLst>
      <p:ext uri="{BB962C8B-B14F-4D97-AF65-F5344CB8AC3E}">
        <p14:creationId xmlns:p14="http://schemas.microsoft.com/office/powerpoint/2010/main" val="239189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12</a:t>
            </a:fld>
            <a:endParaRPr lang="en-US"/>
          </a:p>
        </p:txBody>
      </p:sp>
    </p:spTree>
    <p:extLst>
      <p:ext uri="{BB962C8B-B14F-4D97-AF65-F5344CB8AC3E}">
        <p14:creationId xmlns:p14="http://schemas.microsoft.com/office/powerpoint/2010/main" val="354568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13</a:t>
            </a:fld>
            <a:endParaRPr lang="en-US"/>
          </a:p>
        </p:txBody>
      </p:sp>
    </p:spTree>
    <p:extLst>
      <p:ext uri="{BB962C8B-B14F-4D97-AF65-F5344CB8AC3E}">
        <p14:creationId xmlns:p14="http://schemas.microsoft.com/office/powerpoint/2010/main" val="266151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19</a:t>
            </a:fld>
            <a:endParaRPr lang="en-US"/>
          </a:p>
        </p:txBody>
      </p:sp>
    </p:spTree>
    <p:extLst>
      <p:ext uri="{BB962C8B-B14F-4D97-AF65-F5344CB8AC3E}">
        <p14:creationId xmlns:p14="http://schemas.microsoft.com/office/powerpoint/2010/main" val="3045750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20</a:t>
            </a:fld>
            <a:endParaRPr lang="en-US"/>
          </a:p>
        </p:txBody>
      </p:sp>
    </p:spTree>
    <p:extLst>
      <p:ext uri="{BB962C8B-B14F-4D97-AF65-F5344CB8AC3E}">
        <p14:creationId xmlns:p14="http://schemas.microsoft.com/office/powerpoint/2010/main" val="346869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21</a:t>
            </a:fld>
            <a:endParaRPr lang="en-US"/>
          </a:p>
        </p:txBody>
      </p:sp>
    </p:spTree>
    <p:extLst>
      <p:ext uri="{BB962C8B-B14F-4D97-AF65-F5344CB8AC3E}">
        <p14:creationId xmlns:p14="http://schemas.microsoft.com/office/powerpoint/2010/main" val="70991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22</a:t>
            </a:fld>
            <a:endParaRPr lang="en-US"/>
          </a:p>
        </p:txBody>
      </p:sp>
    </p:spTree>
    <p:extLst>
      <p:ext uri="{BB962C8B-B14F-4D97-AF65-F5344CB8AC3E}">
        <p14:creationId xmlns:p14="http://schemas.microsoft.com/office/powerpoint/2010/main" val="386987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25</a:t>
            </a:fld>
            <a:endParaRPr lang="en-US"/>
          </a:p>
        </p:txBody>
      </p:sp>
    </p:spTree>
    <p:extLst>
      <p:ext uri="{BB962C8B-B14F-4D97-AF65-F5344CB8AC3E}">
        <p14:creationId xmlns:p14="http://schemas.microsoft.com/office/powerpoint/2010/main" val="1931130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26</a:t>
            </a:fld>
            <a:endParaRPr lang="en-US"/>
          </a:p>
        </p:txBody>
      </p:sp>
    </p:spTree>
    <p:extLst>
      <p:ext uri="{BB962C8B-B14F-4D97-AF65-F5344CB8AC3E}">
        <p14:creationId xmlns:p14="http://schemas.microsoft.com/office/powerpoint/2010/main" val="390338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63562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28</a:t>
            </a:fld>
            <a:endParaRPr lang="en-US"/>
          </a:p>
        </p:txBody>
      </p:sp>
    </p:spTree>
    <p:extLst>
      <p:ext uri="{BB962C8B-B14F-4D97-AF65-F5344CB8AC3E}">
        <p14:creationId xmlns:p14="http://schemas.microsoft.com/office/powerpoint/2010/main" val="393257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29</a:t>
            </a:fld>
            <a:endParaRPr lang="en-US"/>
          </a:p>
        </p:txBody>
      </p:sp>
    </p:spTree>
    <p:extLst>
      <p:ext uri="{BB962C8B-B14F-4D97-AF65-F5344CB8AC3E}">
        <p14:creationId xmlns:p14="http://schemas.microsoft.com/office/powerpoint/2010/main" val="82212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30</a:t>
            </a:fld>
            <a:endParaRPr lang="en-US"/>
          </a:p>
        </p:txBody>
      </p:sp>
    </p:spTree>
    <p:extLst>
      <p:ext uri="{BB962C8B-B14F-4D97-AF65-F5344CB8AC3E}">
        <p14:creationId xmlns:p14="http://schemas.microsoft.com/office/powerpoint/2010/main" val="327445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31</a:t>
            </a:fld>
            <a:endParaRPr lang="en-US"/>
          </a:p>
        </p:txBody>
      </p:sp>
    </p:spTree>
    <p:extLst>
      <p:ext uri="{BB962C8B-B14F-4D97-AF65-F5344CB8AC3E}">
        <p14:creationId xmlns:p14="http://schemas.microsoft.com/office/powerpoint/2010/main" val="3109141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32</a:t>
            </a:fld>
            <a:endParaRPr lang="en-US"/>
          </a:p>
        </p:txBody>
      </p:sp>
    </p:spTree>
    <p:extLst>
      <p:ext uri="{BB962C8B-B14F-4D97-AF65-F5344CB8AC3E}">
        <p14:creationId xmlns:p14="http://schemas.microsoft.com/office/powerpoint/2010/main" val="54185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34</a:t>
            </a:fld>
            <a:endParaRPr lang="en-US"/>
          </a:p>
        </p:txBody>
      </p:sp>
    </p:spTree>
    <p:extLst>
      <p:ext uri="{BB962C8B-B14F-4D97-AF65-F5344CB8AC3E}">
        <p14:creationId xmlns:p14="http://schemas.microsoft.com/office/powerpoint/2010/main" val="363939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35</a:t>
            </a:fld>
            <a:endParaRPr lang="en-US"/>
          </a:p>
        </p:txBody>
      </p:sp>
    </p:spTree>
    <p:extLst>
      <p:ext uri="{BB962C8B-B14F-4D97-AF65-F5344CB8AC3E}">
        <p14:creationId xmlns:p14="http://schemas.microsoft.com/office/powerpoint/2010/main" val="383618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36</a:t>
            </a:fld>
            <a:endParaRPr lang="en-US"/>
          </a:p>
        </p:txBody>
      </p:sp>
    </p:spTree>
    <p:extLst>
      <p:ext uri="{BB962C8B-B14F-4D97-AF65-F5344CB8AC3E}">
        <p14:creationId xmlns:p14="http://schemas.microsoft.com/office/powerpoint/2010/main" val="3827964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37</a:t>
            </a:fld>
            <a:endParaRPr lang="en-US"/>
          </a:p>
        </p:txBody>
      </p:sp>
    </p:spTree>
    <p:extLst>
      <p:ext uri="{BB962C8B-B14F-4D97-AF65-F5344CB8AC3E}">
        <p14:creationId xmlns:p14="http://schemas.microsoft.com/office/powerpoint/2010/main" val="3609447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38</a:t>
            </a:fld>
            <a:endParaRPr lang="en-US"/>
          </a:p>
        </p:txBody>
      </p:sp>
    </p:spTree>
    <p:extLst>
      <p:ext uri="{BB962C8B-B14F-4D97-AF65-F5344CB8AC3E}">
        <p14:creationId xmlns:p14="http://schemas.microsoft.com/office/powerpoint/2010/main" val="266184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8479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4</a:t>
            </a:fld>
            <a:endParaRPr lang="en-US"/>
          </a:p>
        </p:txBody>
      </p:sp>
    </p:spTree>
    <p:extLst>
      <p:ext uri="{BB962C8B-B14F-4D97-AF65-F5344CB8AC3E}">
        <p14:creationId xmlns:p14="http://schemas.microsoft.com/office/powerpoint/2010/main" val="155448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160314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6</a:t>
            </a:fld>
            <a:endParaRPr lang="en-US"/>
          </a:p>
        </p:txBody>
      </p:sp>
    </p:spTree>
    <p:extLst>
      <p:ext uri="{BB962C8B-B14F-4D97-AF65-F5344CB8AC3E}">
        <p14:creationId xmlns:p14="http://schemas.microsoft.com/office/powerpoint/2010/main" val="5084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7</a:t>
            </a:fld>
            <a:endParaRPr lang="en-US"/>
          </a:p>
        </p:txBody>
      </p:sp>
    </p:spTree>
    <p:extLst>
      <p:ext uri="{BB962C8B-B14F-4D97-AF65-F5344CB8AC3E}">
        <p14:creationId xmlns:p14="http://schemas.microsoft.com/office/powerpoint/2010/main" val="4289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8</a:t>
            </a:fld>
            <a:endParaRPr lang="en-US"/>
          </a:p>
        </p:txBody>
      </p:sp>
    </p:spTree>
    <p:extLst>
      <p:ext uri="{BB962C8B-B14F-4D97-AF65-F5344CB8AC3E}">
        <p14:creationId xmlns:p14="http://schemas.microsoft.com/office/powerpoint/2010/main" val="30213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9</a:t>
            </a:fld>
            <a:endParaRPr lang="en-US"/>
          </a:p>
        </p:txBody>
      </p:sp>
    </p:spTree>
    <p:extLst>
      <p:ext uri="{BB962C8B-B14F-4D97-AF65-F5344CB8AC3E}">
        <p14:creationId xmlns:p14="http://schemas.microsoft.com/office/powerpoint/2010/main" val="670434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500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77" r:id="rId15"/>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sv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fprod-hcs.foster.uw.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cases.ashercurtis.me/BUS%20AN_500/Analytics_mindset_case_studies_PSU_Hotel_understanding_audit_analytics.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ases.ashercurtis.me/BUS%20AN_500/Analytics_mindset_case_studies_PSU_Hotel_background.pdf" TargetMode="External"/><Relationship Id="rId4" Type="http://schemas.openxmlformats.org/officeDocument/2006/relationships/hyperlink" Target="https://cases.ashercurtis.me/BUS%20AN_500/Analytics_mindset_case_studies_PSU_Hotel_Revenu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hyperlink" Target="https://marriott.gcs-web.com/"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ir.hilton.com/"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investor.wyndhamhotels.com/" TargetMode="External"/><Relationship Id="rId5" Type="http://schemas.openxmlformats.org/officeDocument/2006/relationships/hyperlink" Target="https://www.ihgplc.com/en/investors" TargetMode="External"/><Relationship Id="rId4" Type="http://schemas.openxmlformats.org/officeDocument/2006/relationships/hyperlink" Target="https://investors.hyatt.com/overview/default.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spc="0" dirty="0" err="1">
                <a:solidFill>
                  <a:schemeClr val="bg2">
                    <a:lumMod val="90000"/>
                  </a:schemeClr>
                </a:solidFill>
              </a:rPr>
              <a:t>Acctg</a:t>
            </a:r>
            <a:r>
              <a:rPr lang="en-US" spc="0" dirty="0">
                <a:solidFill>
                  <a:schemeClr val="bg2">
                    <a:lumMod val="90000"/>
                  </a:schemeClr>
                </a:solidFill>
              </a:rPr>
              <a:t> &amp; Fin | BUS AN 500 | Class 01</a:t>
            </a:r>
          </a:p>
          <a:p>
            <a:r>
              <a:rPr lang="en-US" dirty="0"/>
              <a:t>Spring </a:t>
            </a:r>
            <a:r>
              <a:rPr lang="en-US" dirty="0" err="1"/>
              <a:t>Qtr</a:t>
            </a:r>
            <a:r>
              <a:rPr lang="en-US" dirty="0"/>
              <a:t>   | 2026</a:t>
            </a:r>
            <a:endParaRPr lang="en-US" spc="0" dirty="0">
              <a:solidFill>
                <a:schemeClr val="bg2">
                  <a:lumMod val="90000"/>
                </a:schemeClr>
              </a:solidFill>
            </a:endParaRP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400" dirty="0"/>
              <a:t>Introduction to Accounting and Finance Analytics</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B527-D244-4747-AD00-9068F62659AE}"/>
              </a:ext>
            </a:extLst>
          </p:cNvPr>
          <p:cNvSpPr>
            <a:spLocks noGrp="1"/>
          </p:cNvSpPr>
          <p:nvPr>
            <p:ph type="title"/>
          </p:nvPr>
        </p:nvSpPr>
        <p:spPr/>
        <p:txBody>
          <a:bodyPr/>
          <a:lstStyle/>
          <a:p>
            <a:r>
              <a:rPr lang="en-US" dirty="0"/>
              <a:t>Accounting &amp; Finance Function</a:t>
            </a:r>
          </a:p>
        </p:txBody>
      </p:sp>
      <p:pic>
        <p:nvPicPr>
          <p:cNvPr id="9" name="Content Placeholder 8" descr="Circular diagram illustrating SAP software modules, with SAP logo at center surrounded by eight colored segments. Segments represent Human Resource, Planning, Inventory Management, Reporting, CRM, Sales and Marketing, Finance and Accounting, and Production, each with corresponding white icons on blue to purple gradient background.">
            <a:extLst>
              <a:ext uri="{FF2B5EF4-FFF2-40B4-BE49-F238E27FC236}">
                <a16:creationId xmlns:a16="http://schemas.microsoft.com/office/drawing/2014/main" id="{B1CA58CF-7675-E8D9-DB62-C4CC68A0EBBF}"/>
              </a:ext>
            </a:extLst>
          </p:cNvPr>
          <p:cNvPicPr>
            <a:picLocks noGrp="1" noChangeAspect="1"/>
          </p:cNvPicPr>
          <p:nvPr>
            <p:ph idx="1"/>
          </p:nvPr>
        </p:nvPicPr>
        <p:blipFill>
          <a:blip r:embed="rId3"/>
          <a:stretch>
            <a:fillRect/>
          </a:stretch>
        </p:blipFill>
        <p:spPr>
          <a:xfrm>
            <a:off x="4132179" y="1271832"/>
            <a:ext cx="3404321" cy="3341989"/>
          </a:xfrm>
          <a:prstGeom prst="rect">
            <a:avLst/>
          </a:prstGeom>
        </p:spPr>
      </p:pic>
      <p:sp>
        <p:nvSpPr>
          <p:cNvPr id="10" name="TextBox 9">
            <a:extLst>
              <a:ext uri="{FF2B5EF4-FFF2-40B4-BE49-F238E27FC236}">
                <a16:creationId xmlns:a16="http://schemas.microsoft.com/office/drawing/2014/main" id="{C6A7B035-5E79-E28E-3CBD-FD0519D5AFEE}"/>
              </a:ext>
            </a:extLst>
          </p:cNvPr>
          <p:cNvSpPr txBox="1"/>
          <p:nvPr/>
        </p:nvSpPr>
        <p:spPr>
          <a:xfrm>
            <a:off x="1045028" y="1417588"/>
            <a:ext cx="2993127" cy="2308324"/>
          </a:xfrm>
          <a:prstGeom prst="rect">
            <a:avLst/>
          </a:prstGeom>
          <a:noFill/>
        </p:spPr>
        <p:txBody>
          <a:bodyPr wrap="none" rtlCol="0">
            <a:spAutoFit/>
          </a:bodyPr>
          <a:lstStyle/>
          <a:p>
            <a:r>
              <a:rPr lang="en-US" dirty="0">
                <a:latin typeface="+mn-lt"/>
              </a:rPr>
              <a:t>Data source for:</a:t>
            </a:r>
          </a:p>
          <a:p>
            <a:pPr marL="285750" indent="-285750">
              <a:buFont typeface="Arial" panose="020B0604020202020204" pitchFamily="34" charset="0"/>
              <a:buChar char="•"/>
            </a:pPr>
            <a:r>
              <a:rPr lang="en-US" dirty="0">
                <a:latin typeface="+mn-lt"/>
              </a:rPr>
              <a:t>Financial Reporting</a:t>
            </a:r>
          </a:p>
          <a:p>
            <a:pPr marL="285750" indent="-285750">
              <a:buFont typeface="Arial" panose="020B0604020202020204" pitchFamily="34" charset="0"/>
              <a:buChar char="•"/>
            </a:pPr>
            <a:r>
              <a:rPr lang="en-US" dirty="0">
                <a:latin typeface="+mn-lt"/>
              </a:rPr>
              <a:t>Accounting Systems</a:t>
            </a:r>
          </a:p>
          <a:p>
            <a:pPr marL="285750" indent="-285750">
              <a:buFont typeface="Arial" panose="020B0604020202020204" pitchFamily="34" charset="0"/>
              <a:buChar char="•"/>
            </a:pPr>
            <a:r>
              <a:rPr lang="en-US" dirty="0">
                <a:latin typeface="+mn-lt"/>
              </a:rPr>
              <a:t>FP&amp;A</a:t>
            </a:r>
          </a:p>
          <a:p>
            <a:pPr marL="285750" indent="-285750">
              <a:buFont typeface="Arial" panose="020B0604020202020204" pitchFamily="34" charset="0"/>
              <a:buChar char="•"/>
            </a:pPr>
            <a:r>
              <a:rPr lang="en-US" dirty="0">
                <a:latin typeface="+mn-lt"/>
              </a:rPr>
              <a:t>Inventory management</a:t>
            </a:r>
          </a:p>
          <a:p>
            <a:pPr marL="285750" indent="-285750">
              <a:buFont typeface="Arial" panose="020B0604020202020204" pitchFamily="34" charset="0"/>
              <a:buChar char="•"/>
            </a:pPr>
            <a:r>
              <a:rPr lang="en-US" dirty="0">
                <a:latin typeface="+mn-lt"/>
              </a:rPr>
              <a:t>Supply Chain Mngt.</a:t>
            </a:r>
          </a:p>
          <a:p>
            <a:pPr marL="285750" indent="-285750">
              <a:buFont typeface="Arial" panose="020B0604020202020204" pitchFamily="34" charset="0"/>
              <a:buChar char="•"/>
            </a:pPr>
            <a:r>
              <a:rPr lang="en-US" dirty="0">
                <a:latin typeface="+mn-lt"/>
              </a:rPr>
              <a:t>And many more</a:t>
            </a:r>
          </a:p>
          <a:p>
            <a:endParaRPr lang="en-US" dirty="0">
              <a:latin typeface="+mn-lt"/>
            </a:endParaRPr>
          </a:p>
        </p:txBody>
      </p:sp>
    </p:spTree>
    <p:extLst>
      <p:ext uri="{BB962C8B-B14F-4D97-AF65-F5344CB8AC3E}">
        <p14:creationId xmlns:p14="http://schemas.microsoft.com/office/powerpoint/2010/main" val="6329174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B1BB0-B423-8864-C408-9491B376DEC6}"/>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08F1A33-1B43-F3E1-8C35-7B10F6422CE0}"/>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C2A05060-E2AC-9269-44AF-BC222BA4E065}"/>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76877959-0351-47DF-AC5A-CA71B939A875}"/>
              </a:ext>
            </a:extLst>
          </p:cNvPr>
          <p:cNvSpPr>
            <a:spLocks noGrp="1"/>
          </p:cNvSpPr>
          <p:nvPr>
            <p:ph type="body" sz="quarter" idx="13"/>
          </p:nvPr>
        </p:nvSpPr>
        <p:spPr>
          <a:xfrm>
            <a:off x="470430" y="1085336"/>
            <a:ext cx="4872038" cy="3003406"/>
          </a:xfrm>
        </p:spPr>
        <p:txBody>
          <a:bodyPr/>
          <a:lstStyle/>
          <a:p>
            <a:pPr marL="285750" indent="-285750">
              <a:buFont typeface="Arial" panose="020B0604020202020204" pitchFamily="34" charset="0"/>
              <a:buChar char="•"/>
            </a:pPr>
            <a:r>
              <a:rPr lang="en-US" dirty="0">
                <a:solidFill>
                  <a:schemeClr val="tx1">
                    <a:lumMod val="50000"/>
                    <a:lumOff val="50000"/>
                  </a:schemeClr>
                </a:solidFill>
              </a:rPr>
              <a:t>Course Overview</a:t>
            </a:r>
          </a:p>
          <a:p>
            <a:pPr marL="285750" indent="-285750">
              <a:buFont typeface="Arial" panose="020B0604020202020204" pitchFamily="34" charset="0"/>
              <a:buChar char="•"/>
            </a:pPr>
            <a:r>
              <a:rPr lang="en-US" b="1" dirty="0">
                <a:solidFill>
                  <a:srgbClr val="361F6D"/>
                </a:solidFill>
              </a:rPr>
              <a:t>Introduction to Accounting &amp; Finance Analytics</a:t>
            </a:r>
          </a:p>
          <a:p>
            <a:pPr marL="801688" lvl="1" indent="-285750"/>
            <a:r>
              <a:rPr lang="en-US" dirty="0">
                <a:solidFill>
                  <a:schemeClr val="tx1">
                    <a:lumMod val="50000"/>
                    <a:lumOff val="50000"/>
                  </a:schemeClr>
                </a:solidFill>
              </a:rPr>
              <a:t>Define the scope of the Accounting &amp; Finance Function</a:t>
            </a:r>
          </a:p>
          <a:p>
            <a:pPr marL="801688" lvl="1" indent="-285750"/>
            <a:r>
              <a:rPr lang="en-US" b="1" dirty="0">
                <a:solidFill>
                  <a:srgbClr val="361F6D"/>
                </a:solidFill>
              </a:rPr>
              <a:t>Analyze Transaction Level Data</a:t>
            </a:r>
          </a:p>
          <a:p>
            <a:pPr marL="801688" lvl="1" indent="-285750"/>
            <a:r>
              <a:rPr lang="en-US" dirty="0"/>
              <a:t>Analyze Public Disclosures</a:t>
            </a:r>
          </a:p>
          <a:p>
            <a:pPr marL="801688" lvl="1" indent="-285750"/>
            <a:r>
              <a:rPr lang="en-US" dirty="0"/>
              <a:t>Provide a Solution to Disclosure Decision</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22973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DC8F-500C-6FAE-8AA0-6C8A523BAA63}"/>
              </a:ext>
            </a:extLst>
          </p:cNvPr>
          <p:cNvSpPr>
            <a:spLocks noGrp="1"/>
          </p:cNvSpPr>
          <p:nvPr>
            <p:ph type="title"/>
          </p:nvPr>
        </p:nvSpPr>
        <p:spPr/>
        <p:txBody>
          <a:bodyPr/>
          <a:lstStyle/>
          <a:p>
            <a:r>
              <a:rPr lang="en-US" dirty="0"/>
              <a:t>Transaction analysis</a:t>
            </a:r>
          </a:p>
        </p:txBody>
      </p:sp>
      <p:sp>
        <p:nvSpPr>
          <p:cNvPr id="3" name="Content Placeholder 2">
            <a:extLst>
              <a:ext uri="{FF2B5EF4-FFF2-40B4-BE49-F238E27FC236}">
                <a16:creationId xmlns:a16="http://schemas.microsoft.com/office/drawing/2014/main" id="{550C5F61-20EF-2AB6-EE32-33B72469B4F5}"/>
              </a:ext>
            </a:extLst>
          </p:cNvPr>
          <p:cNvSpPr>
            <a:spLocks noGrp="1"/>
          </p:cNvSpPr>
          <p:nvPr>
            <p:ph idx="1"/>
          </p:nvPr>
        </p:nvSpPr>
        <p:spPr>
          <a:xfrm>
            <a:off x="469445" y="1083527"/>
            <a:ext cx="7641967" cy="2084481"/>
          </a:xfrm>
        </p:spPr>
        <p:txBody>
          <a:bodyPr/>
          <a:lstStyle/>
          <a:p>
            <a:r>
              <a:rPr lang="en-US" dirty="0"/>
              <a:t>Transactions are events that affect the operations or finances of an organization. </a:t>
            </a:r>
          </a:p>
          <a:p>
            <a:endParaRPr lang="en-US" dirty="0"/>
          </a:p>
          <a:p>
            <a:pPr marL="285750" indent="-285750">
              <a:buFont typeface="Arial" panose="020B0604020202020204" pitchFamily="34" charset="0"/>
              <a:buChar char="•"/>
            </a:pPr>
            <a:r>
              <a:rPr lang="en-US" dirty="0"/>
              <a:t>Accounting systems record transactions using a double-entry system using debits and credits. </a:t>
            </a:r>
          </a:p>
          <a:p>
            <a:pPr marL="285750" indent="-285750">
              <a:buFont typeface="Arial" panose="020B0604020202020204" pitchFamily="34" charset="0"/>
              <a:buChar char="•"/>
            </a:pPr>
            <a:r>
              <a:rPr lang="en-US" dirty="0"/>
              <a:t>Transactions are recorded using the accounting equation: </a:t>
            </a:r>
          </a:p>
          <a:p>
            <a:pPr marL="801688" lvl="1" indent="-285750"/>
            <a:r>
              <a:rPr lang="en-US" altLang="ko-KR" b="1" dirty="0">
                <a:solidFill>
                  <a:schemeClr val="tx2"/>
                </a:solidFill>
                <a:latin typeface="Arial" panose="020B0604020202020204" pitchFamily="34" charset="0"/>
                <a:ea typeface="Gulim" panose="020B0600000101010101" pitchFamily="34" charset="-127"/>
                <a:cs typeface="Arial" panose="020B0604020202020204" pitchFamily="34" charset="0"/>
              </a:rPr>
              <a:t>Assets = Liability + Equity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example, increases to assets are debit entries, liabilities and equites increase with a credit entry.  </a:t>
            </a:r>
          </a:p>
          <a:p>
            <a:endParaRPr lang="en-US" dirty="0"/>
          </a:p>
          <a:p>
            <a:endParaRPr lang="en-US" dirty="0"/>
          </a:p>
        </p:txBody>
      </p:sp>
    </p:spTree>
    <p:extLst>
      <p:ext uri="{BB962C8B-B14F-4D97-AF65-F5344CB8AC3E}">
        <p14:creationId xmlns:p14="http://schemas.microsoft.com/office/powerpoint/2010/main" val="18520587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40B9-BBDA-99A5-FD42-BABDAD466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4F894-53AC-B70E-505C-E25AE1B2E214}"/>
              </a:ext>
            </a:extLst>
          </p:cNvPr>
          <p:cNvSpPr>
            <a:spLocks noGrp="1"/>
          </p:cNvSpPr>
          <p:nvPr>
            <p:ph type="title"/>
          </p:nvPr>
        </p:nvSpPr>
        <p:spPr>
          <a:xfrm>
            <a:off x="469445" y="406036"/>
            <a:ext cx="7058957" cy="369332"/>
          </a:xfrm>
        </p:spPr>
        <p:txBody>
          <a:bodyPr/>
          <a:lstStyle/>
          <a:p>
            <a:r>
              <a:rPr lang="en-US" dirty="0"/>
              <a:t>Transaction analysis, high-level insight</a:t>
            </a:r>
          </a:p>
        </p:txBody>
      </p:sp>
      <p:sp>
        <p:nvSpPr>
          <p:cNvPr id="3" name="Content Placeholder 2">
            <a:extLst>
              <a:ext uri="{FF2B5EF4-FFF2-40B4-BE49-F238E27FC236}">
                <a16:creationId xmlns:a16="http://schemas.microsoft.com/office/drawing/2014/main" id="{E2C7B4D4-9761-456E-11D8-01B7A7DABE79}"/>
              </a:ext>
            </a:extLst>
          </p:cNvPr>
          <p:cNvSpPr>
            <a:spLocks noGrp="1"/>
          </p:cNvSpPr>
          <p:nvPr>
            <p:ph idx="1"/>
          </p:nvPr>
        </p:nvSpPr>
        <p:spPr>
          <a:xfrm>
            <a:off x="469445" y="1083527"/>
            <a:ext cx="7641967" cy="2084481"/>
          </a:xfrm>
        </p:spPr>
        <p:txBody>
          <a:bodyPr/>
          <a:lstStyle/>
          <a:p>
            <a:r>
              <a:rPr lang="en-US" dirty="0"/>
              <a:t>Transactions record the </a:t>
            </a:r>
            <a:r>
              <a:rPr lang="en-US" b="1" i="1" dirty="0">
                <a:solidFill>
                  <a:schemeClr val="tx2"/>
                </a:solidFill>
              </a:rPr>
              <a:t>economic activities</a:t>
            </a:r>
            <a:r>
              <a:rPr lang="en-US" dirty="0"/>
              <a:t> of the firm so that firms can report meaningful economic aggregates measuring (for example):</a:t>
            </a:r>
          </a:p>
          <a:p>
            <a:endParaRPr lang="en-US" dirty="0"/>
          </a:p>
          <a:p>
            <a:pPr marL="285750" indent="-285750">
              <a:buFont typeface="Arial" panose="020B0604020202020204" pitchFamily="34" charset="0"/>
              <a:buChar char="•"/>
            </a:pPr>
            <a:r>
              <a:rPr lang="en-US" i="1" dirty="0">
                <a:solidFill>
                  <a:schemeClr val="tx2"/>
                </a:solidFill>
              </a:rPr>
              <a:t>Performance over a period</a:t>
            </a:r>
            <a:r>
              <a:rPr lang="en-US" dirty="0"/>
              <a:t>: Net Income, Revenue, Cost of Sales (margins), R&amp;D &amp; Salary Expenses, Interest &amp; Tax Expenses.</a:t>
            </a:r>
          </a:p>
          <a:p>
            <a:pPr marL="285750" indent="-285750">
              <a:buFont typeface="Arial" panose="020B0604020202020204" pitchFamily="34" charset="0"/>
              <a:buChar char="•"/>
            </a:pPr>
            <a:r>
              <a:rPr lang="en-US" i="1" dirty="0">
                <a:solidFill>
                  <a:schemeClr val="tx2"/>
                </a:solidFill>
              </a:rPr>
              <a:t>What they have versus what they owe</a:t>
            </a:r>
            <a:r>
              <a:rPr lang="en-US" dirty="0"/>
              <a:t>: Cash, Inventory, What they owe (payables, debt), What they are owed (receivables, prepaid services).</a:t>
            </a:r>
          </a:p>
          <a:p>
            <a:pPr marL="285750" indent="-285750">
              <a:buFont typeface="Arial" panose="020B0604020202020204" pitchFamily="34" charset="0"/>
              <a:buChar char="•"/>
            </a:pPr>
            <a:r>
              <a:rPr lang="en-US" i="1" dirty="0">
                <a:solidFill>
                  <a:schemeClr val="tx2"/>
                </a:solidFill>
              </a:rPr>
              <a:t>Net Cash generated from their activities</a:t>
            </a:r>
            <a:r>
              <a:rPr lang="en-US" dirty="0"/>
              <a:t>: Cash paid, Operating Cash Flows, Investing and Financing cash-flows.</a:t>
            </a:r>
          </a:p>
          <a:p>
            <a:endParaRPr lang="en-US" dirty="0"/>
          </a:p>
          <a:p>
            <a:endParaRPr lang="en-US" dirty="0"/>
          </a:p>
        </p:txBody>
      </p:sp>
    </p:spTree>
    <p:extLst>
      <p:ext uri="{BB962C8B-B14F-4D97-AF65-F5344CB8AC3E}">
        <p14:creationId xmlns:p14="http://schemas.microsoft.com/office/powerpoint/2010/main" val="14876270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1600-9FE9-05D2-55C0-4878ED828E7E}"/>
              </a:ext>
            </a:extLst>
          </p:cNvPr>
          <p:cNvSpPr>
            <a:spLocks noGrp="1"/>
          </p:cNvSpPr>
          <p:nvPr>
            <p:ph type="title"/>
          </p:nvPr>
        </p:nvSpPr>
        <p:spPr/>
        <p:txBody>
          <a:bodyPr/>
          <a:lstStyle/>
          <a:p>
            <a:r>
              <a:rPr lang="en-US" dirty="0"/>
              <a:t>Transaction analysis, balance sheet</a:t>
            </a:r>
          </a:p>
        </p:txBody>
      </p:sp>
      <p:graphicFrame>
        <p:nvGraphicFramePr>
          <p:cNvPr id="4" name="Content Placeholder 3">
            <a:extLst>
              <a:ext uri="{FF2B5EF4-FFF2-40B4-BE49-F238E27FC236}">
                <a16:creationId xmlns:a16="http://schemas.microsoft.com/office/drawing/2014/main" id="{6F81000E-48AD-1E39-B6E3-B884A820C857}"/>
              </a:ext>
            </a:extLst>
          </p:cNvPr>
          <p:cNvGraphicFramePr>
            <a:graphicFrameLocks noGrp="1"/>
          </p:cNvGraphicFramePr>
          <p:nvPr>
            <p:ph idx="1"/>
            <p:extLst>
              <p:ext uri="{D42A27DB-BD31-4B8C-83A1-F6EECF244321}">
                <p14:modId xmlns:p14="http://schemas.microsoft.com/office/powerpoint/2010/main" val="3467668941"/>
              </p:ext>
            </p:extLst>
          </p:nvPr>
        </p:nvGraphicFramePr>
        <p:xfrm>
          <a:off x="469900" y="1084263"/>
          <a:ext cx="8138725" cy="741680"/>
        </p:xfrm>
        <a:graphic>
          <a:graphicData uri="http://schemas.openxmlformats.org/drawingml/2006/table">
            <a:tbl>
              <a:tblPr firstRow="1" bandRow="1">
                <a:tableStyleId>{5C22544A-7EE6-4342-B048-85BDC9FD1C3A}</a:tableStyleId>
              </a:tblPr>
              <a:tblGrid>
                <a:gridCol w="1162675">
                  <a:extLst>
                    <a:ext uri="{9D8B030D-6E8A-4147-A177-3AD203B41FA5}">
                      <a16:colId xmlns:a16="http://schemas.microsoft.com/office/drawing/2014/main" val="1344516514"/>
                    </a:ext>
                  </a:extLst>
                </a:gridCol>
                <a:gridCol w="1162675">
                  <a:extLst>
                    <a:ext uri="{9D8B030D-6E8A-4147-A177-3AD203B41FA5}">
                      <a16:colId xmlns:a16="http://schemas.microsoft.com/office/drawing/2014/main" val="3204652529"/>
                    </a:ext>
                  </a:extLst>
                </a:gridCol>
                <a:gridCol w="1162675">
                  <a:extLst>
                    <a:ext uri="{9D8B030D-6E8A-4147-A177-3AD203B41FA5}">
                      <a16:colId xmlns:a16="http://schemas.microsoft.com/office/drawing/2014/main" val="174744330"/>
                    </a:ext>
                  </a:extLst>
                </a:gridCol>
                <a:gridCol w="1162675">
                  <a:extLst>
                    <a:ext uri="{9D8B030D-6E8A-4147-A177-3AD203B41FA5}">
                      <a16:colId xmlns:a16="http://schemas.microsoft.com/office/drawing/2014/main" val="3689721181"/>
                    </a:ext>
                  </a:extLst>
                </a:gridCol>
                <a:gridCol w="1162675">
                  <a:extLst>
                    <a:ext uri="{9D8B030D-6E8A-4147-A177-3AD203B41FA5}">
                      <a16:colId xmlns:a16="http://schemas.microsoft.com/office/drawing/2014/main" val="370549428"/>
                    </a:ext>
                  </a:extLst>
                </a:gridCol>
                <a:gridCol w="1162675">
                  <a:extLst>
                    <a:ext uri="{9D8B030D-6E8A-4147-A177-3AD203B41FA5}">
                      <a16:colId xmlns:a16="http://schemas.microsoft.com/office/drawing/2014/main" val="4269746770"/>
                    </a:ext>
                  </a:extLst>
                </a:gridCol>
                <a:gridCol w="1162675">
                  <a:extLst>
                    <a:ext uri="{9D8B030D-6E8A-4147-A177-3AD203B41FA5}">
                      <a16:colId xmlns:a16="http://schemas.microsoft.com/office/drawing/2014/main" val="2035412029"/>
                    </a:ext>
                  </a:extLst>
                </a:gridCol>
              </a:tblGrid>
              <a:tr h="370840">
                <a:tc>
                  <a:txBody>
                    <a:bodyPr/>
                    <a:lstStyle/>
                    <a:p>
                      <a:endParaRPr lang="en-US" dirty="0"/>
                    </a:p>
                  </a:txBody>
                  <a:tcPr/>
                </a:tc>
                <a:tc gridSpan="2">
                  <a:txBody>
                    <a:bodyPr/>
                    <a:lstStyle/>
                    <a:p>
                      <a:pPr algn="ctr"/>
                      <a:r>
                        <a:rPr lang="en-US" dirty="0"/>
                        <a:t>Assets</a:t>
                      </a:r>
                    </a:p>
                  </a:txBody>
                  <a:tcPr/>
                </a:tc>
                <a:tc hMerge="1">
                  <a:txBody>
                    <a:bodyPr/>
                    <a:lstStyle/>
                    <a:p>
                      <a:endParaRPr lang="en-US" dirty="0"/>
                    </a:p>
                  </a:txBody>
                  <a:tcPr/>
                </a:tc>
                <a:tc gridSpan="2">
                  <a:txBody>
                    <a:bodyPr/>
                    <a:lstStyle/>
                    <a:p>
                      <a:pPr algn="ctr"/>
                      <a:r>
                        <a:rPr lang="en-US" dirty="0"/>
                        <a:t>Liabilities</a:t>
                      </a:r>
                    </a:p>
                  </a:txBody>
                  <a:tcPr/>
                </a:tc>
                <a:tc hMerge="1">
                  <a:txBody>
                    <a:bodyPr/>
                    <a:lstStyle/>
                    <a:p>
                      <a:endParaRPr lang="en-US" dirty="0"/>
                    </a:p>
                  </a:txBody>
                  <a:tcPr/>
                </a:tc>
                <a:tc gridSpan="2">
                  <a:txBody>
                    <a:bodyPr/>
                    <a:lstStyle/>
                    <a:p>
                      <a:pPr algn="ctr"/>
                      <a:r>
                        <a:rPr lang="en-US" dirty="0"/>
                        <a:t>Equity</a:t>
                      </a:r>
                    </a:p>
                  </a:txBody>
                  <a:tcPr/>
                </a:tc>
                <a:tc hMerge="1">
                  <a:txBody>
                    <a:bodyPr/>
                    <a:lstStyle/>
                    <a:p>
                      <a:endParaRPr lang="en-US" dirty="0"/>
                    </a:p>
                  </a:txBody>
                  <a:tcPr/>
                </a:tc>
                <a:extLst>
                  <a:ext uri="{0D108BD9-81ED-4DB2-BD59-A6C34878D82A}">
                    <a16:rowId xmlns:a16="http://schemas.microsoft.com/office/drawing/2014/main" val="2635388156"/>
                  </a:ext>
                </a:extLst>
              </a:tr>
              <a:tr h="370840">
                <a:tc>
                  <a:txBody>
                    <a:bodyPr/>
                    <a:lstStyle/>
                    <a:p>
                      <a:endParaRPr lang="en-US"/>
                    </a:p>
                  </a:txBody>
                  <a:tcPr/>
                </a:tc>
                <a:tc>
                  <a:txBody>
                    <a:bodyPr/>
                    <a:lstStyle/>
                    <a:p>
                      <a:r>
                        <a:rPr lang="en-US" dirty="0"/>
                        <a:t>DR</a:t>
                      </a:r>
                    </a:p>
                  </a:txBody>
                  <a:tcPr/>
                </a:tc>
                <a:tc>
                  <a:txBody>
                    <a:bodyPr/>
                    <a:lstStyle/>
                    <a:p>
                      <a:r>
                        <a:rPr lang="en-US" dirty="0"/>
                        <a:t>CR</a:t>
                      </a:r>
                    </a:p>
                  </a:txBody>
                  <a:tcPr/>
                </a:tc>
                <a:tc>
                  <a:txBody>
                    <a:bodyPr/>
                    <a:lstStyle/>
                    <a:p>
                      <a:r>
                        <a:rPr lang="en-US" dirty="0"/>
                        <a:t>DR</a:t>
                      </a:r>
                    </a:p>
                  </a:txBody>
                  <a:tcPr/>
                </a:tc>
                <a:tc>
                  <a:txBody>
                    <a:bodyPr/>
                    <a:lstStyle/>
                    <a:p>
                      <a:r>
                        <a:rPr lang="en-US" dirty="0"/>
                        <a:t>CR</a:t>
                      </a:r>
                    </a:p>
                  </a:txBody>
                  <a:tcPr/>
                </a:tc>
                <a:tc>
                  <a:txBody>
                    <a:bodyPr/>
                    <a:lstStyle/>
                    <a:p>
                      <a:r>
                        <a:rPr lang="en-US" dirty="0"/>
                        <a:t>DR</a:t>
                      </a:r>
                    </a:p>
                  </a:txBody>
                  <a:tcPr/>
                </a:tc>
                <a:tc>
                  <a:txBody>
                    <a:bodyPr/>
                    <a:lstStyle/>
                    <a:p>
                      <a:r>
                        <a:rPr lang="en-US" dirty="0"/>
                        <a:t>CR</a:t>
                      </a:r>
                    </a:p>
                  </a:txBody>
                  <a:tcPr/>
                </a:tc>
                <a:extLst>
                  <a:ext uri="{0D108BD9-81ED-4DB2-BD59-A6C34878D82A}">
                    <a16:rowId xmlns:a16="http://schemas.microsoft.com/office/drawing/2014/main" val="902395710"/>
                  </a:ext>
                </a:extLst>
              </a:tr>
            </a:tbl>
          </a:graphicData>
        </a:graphic>
      </p:graphicFrame>
      <p:pic>
        <p:nvPicPr>
          <p:cNvPr id="6" name="Graphic 5" descr="Arrow Down with solid fill">
            <a:extLst>
              <a:ext uri="{FF2B5EF4-FFF2-40B4-BE49-F238E27FC236}">
                <a16:creationId xmlns:a16="http://schemas.microsoft.com/office/drawing/2014/main" id="{B4B33F8E-2D82-2ADA-DF14-7C50590435F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243039" y="1472975"/>
            <a:ext cx="352968" cy="352968"/>
          </a:xfrm>
          <a:prstGeom prst="rect">
            <a:avLst/>
          </a:prstGeom>
        </p:spPr>
      </p:pic>
      <p:pic>
        <p:nvPicPr>
          <p:cNvPr id="8" name="Graphic 7" descr="Arrow Up with solid fill">
            <a:extLst>
              <a:ext uri="{FF2B5EF4-FFF2-40B4-BE49-F238E27FC236}">
                <a16:creationId xmlns:a16="http://schemas.microsoft.com/office/drawing/2014/main" id="{49C0218E-C956-583A-DACF-72B4324435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18567" y="1472975"/>
            <a:ext cx="352968" cy="352968"/>
          </a:xfrm>
          <a:prstGeom prst="rect">
            <a:avLst/>
          </a:prstGeom>
        </p:spPr>
      </p:pic>
      <p:pic>
        <p:nvPicPr>
          <p:cNvPr id="9" name="Graphic 8" descr="Arrow Down with solid fill">
            <a:extLst>
              <a:ext uri="{FF2B5EF4-FFF2-40B4-BE49-F238E27FC236}">
                <a16:creationId xmlns:a16="http://schemas.microsoft.com/office/drawing/2014/main" id="{7707607E-7C11-7490-D6ED-A29F2D3889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86679" y="1472975"/>
            <a:ext cx="352968" cy="352968"/>
          </a:xfrm>
          <a:prstGeom prst="rect">
            <a:avLst/>
          </a:prstGeom>
        </p:spPr>
      </p:pic>
      <p:pic>
        <p:nvPicPr>
          <p:cNvPr id="10" name="Graphic 9" descr="Arrow Up with solid fill">
            <a:extLst>
              <a:ext uri="{FF2B5EF4-FFF2-40B4-BE49-F238E27FC236}">
                <a16:creationId xmlns:a16="http://schemas.microsoft.com/office/drawing/2014/main" id="{C7E70D24-CB7D-47C2-9E43-53F4026C14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62207" y="1472975"/>
            <a:ext cx="352968" cy="352968"/>
          </a:xfrm>
          <a:prstGeom prst="rect">
            <a:avLst/>
          </a:prstGeom>
        </p:spPr>
      </p:pic>
      <p:pic>
        <p:nvPicPr>
          <p:cNvPr id="11" name="Graphic 10" descr="Arrow Up with solid fill">
            <a:extLst>
              <a:ext uri="{FF2B5EF4-FFF2-40B4-BE49-F238E27FC236}">
                <a16:creationId xmlns:a16="http://schemas.microsoft.com/office/drawing/2014/main" id="{31B5025F-F46A-90CC-86E9-FB18A2F03B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47386" y="1472975"/>
            <a:ext cx="352968" cy="352968"/>
          </a:xfrm>
          <a:prstGeom prst="rect">
            <a:avLst/>
          </a:prstGeom>
        </p:spPr>
      </p:pic>
      <p:pic>
        <p:nvPicPr>
          <p:cNvPr id="12" name="Graphic 11" descr="Arrow Down with solid fill">
            <a:extLst>
              <a:ext uri="{FF2B5EF4-FFF2-40B4-BE49-F238E27FC236}">
                <a16:creationId xmlns:a16="http://schemas.microsoft.com/office/drawing/2014/main" id="{1E701642-4723-0B3E-67C1-7216DD3668F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67511" y="1472975"/>
            <a:ext cx="352968" cy="352968"/>
          </a:xfrm>
          <a:prstGeom prst="rect">
            <a:avLst/>
          </a:prstGeom>
        </p:spPr>
      </p:pic>
      <p:pic>
        <p:nvPicPr>
          <p:cNvPr id="14" name="Picture 13">
            <a:extLst>
              <a:ext uri="{FF2B5EF4-FFF2-40B4-BE49-F238E27FC236}">
                <a16:creationId xmlns:a16="http://schemas.microsoft.com/office/drawing/2014/main" id="{7AB5DE69-8B14-5A42-A913-934DF921C4E3}"/>
              </a:ext>
            </a:extLst>
          </p:cNvPr>
          <p:cNvPicPr>
            <a:picLocks noChangeAspect="1"/>
          </p:cNvPicPr>
          <p:nvPr/>
        </p:nvPicPr>
        <p:blipFill>
          <a:blip r:embed="rId4"/>
          <a:stretch>
            <a:fillRect/>
          </a:stretch>
        </p:blipFill>
        <p:spPr>
          <a:xfrm>
            <a:off x="1606" y="2253972"/>
            <a:ext cx="9144000" cy="2127171"/>
          </a:xfrm>
          <a:prstGeom prst="rect">
            <a:avLst/>
          </a:prstGeom>
        </p:spPr>
      </p:pic>
    </p:spTree>
    <p:extLst>
      <p:ext uri="{BB962C8B-B14F-4D97-AF65-F5344CB8AC3E}">
        <p14:creationId xmlns:p14="http://schemas.microsoft.com/office/powerpoint/2010/main" val="33186201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724A-5D0D-1760-175B-22CDF268F39D}"/>
              </a:ext>
            </a:extLst>
          </p:cNvPr>
          <p:cNvSpPr>
            <a:spLocks noGrp="1"/>
          </p:cNvSpPr>
          <p:nvPr>
            <p:ph type="title"/>
          </p:nvPr>
        </p:nvSpPr>
        <p:spPr>
          <a:xfrm>
            <a:off x="469445" y="406036"/>
            <a:ext cx="6689407" cy="369332"/>
          </a:xfrm>
        </p:spPr>
        <p:txBody>
          <a:bodyPr/>
          <a:lstStyle/>
          <a:p>
            <a:r>
              <a:rPr lang="en-US" dirty="0"/>
              <a:t>Transaction analysis, income statement</a:t>
            </a:r>
          </a:p>
        </p:txBody>
      </p:sp>
      <p:graphicFrame>
        <p:nvGraphicFramePr>
          <p:cNvPr id="4" name="Content Placeholder 3">
            <a:extLst>
              <a:ext uri="{FF2B5EF4-FFF2-40B4-BE49-F238E27FC236}">
                <a16:creationId xmlns:a16="http://schemas.microsoft.com/office/drawing/2014/main" id="{7BF8371F-9E98-ECA4-CBAA-8C26CF78625B}"/>
              </a:ext>
            </a:extLst>
          </p:cNvPr>
          <p:cNvGraphicFramePr>
            <a:graphicFrameLocks/>
          </p:cNvGraphicFramePr>
          <p:nvPr>
            <p:extLst>
              <p:ext uri="{D42A27DB-BD31-4B8C-83A1-F6EECF244321}">
                <p14:modId xmlns:p14="http://schemas.microsoft.com/office/powerpoint/2010/main" val="4219008200"/>
              </p:ext>
            </p:extLst>
          </p:nvPr>
        </p:nvGraphicFramePr>
        <p:xfrm>
          <a:off x="469900" y="1084263"/>
          <a:ext cx="8138725" cy="1483360"/>
        </p:xfrm>
        <a:graphic>
          <a:graphicData uri="http://schemas.openxmlformats.org/drawingml/2006/table">
            <a:tbl>
              <a:tblPr firstRow="1" bandRow="1">
                <a:tableStyleId>{5C22544A-7EE6-4342-B048-85BDC9FD1C3A}</a:tableStyleId>
              </a:tblPr>
              <a:tblGrid>
                <a:gridCol w="1162675">
                  <a:extLst>
                    <a:ext uri="{9D8B030D-6E8A-4147-A177-3AD203B41FA5}">
                      <a16:colId xmlns:a16="http://schemas.microsoft.com/office/drawing/2014/main" val="1344516514"/>
                    </a:ext>
                  </a:extLst>
                </a:gridCol>
                <a:gridCol w="1162675">
                  <a:extLst>
                    <a:ext uri="{9D8B030D-6E8A-4147-A177-3AD203B41FA5}">
                      <a16:colId xmlns:a16="http://schemas.microsoft.com/office/drawing/2014/main" val="3204652529"/>
                    </a:ext>
                  </a:extLst>
                </a:gridCol>
                <a:gridCol w="1162675">
                  <a:extLst>
                    <a:ext uri="{9D8B030D-6E8A-4147-A177-3AD203B41FA5}">
                      <a16:colId xmlns:a16="http://schemas.microsoft.com/office/drawing/2014/main" val="174744330"/>
                    </a:ext>
                  </a:extLst>
                </a:gridCol>
                <a:gridCol w="1162675">
                  <a:extLst>
                    <a:ext uri="{9D8B030D-6E8A-4147-A177-3AD203B41FA5}">
                      <a16:colId xmlns:a16="http://schemas.microsoft.com/office/drawing/2014/main" val="3689721181"/>
                    </a:ext>
                  </a:extLst>
                </a:gridCol>
                <a:gridCol w="1162675">
                  <a:extLst>
                    <a:ext uri="{9D8B030D-6E8A-4147-A177-3AD203B41FA5}">
                      <a16:colId xmlns:a16="http://schemas.microsoft.com/office/drawing/2014/main" val="370549428"/>
                    </a:ext>
                  </a:extLst>
                </a:gridCol>
                <a:gridCol w="1162675">
                  <a:extLst>
                    <a:ext uri="{9D8B030D-6E8A-4147-A177-3AD203B41FA5}">
                      <a16:colId xmlns:a16="http://schemas.microsoft.com/office/drawing/2014/main" val="4269746770"/>
                    </a:ext>
                  </a:extLst>
                </a:gridCol>
                <a:gridCol w="1162675">
                  <a:extLst>
                    <a:ext uri="{9D8B030D-6E8A-4147-A177-3AD203B41FA5}">
                      <a16:colId xmlns:a16="http://schemas.microsoft.com/office/drawing/2014/main" val="2035412029"/>
                    </a:ext>
                  </a:extLst>
                </a:gridCol>
              </a:tblGrid>
              <a:tr h="370840">
                <a:tc>
                  <a:txBody>
                    <a:bodyPr/>
                    <a:lstStyle/>
                    <a:p>
                      <a:endParaRPr lang="en-US" dirty="0"/>
                    </a:p>
                  </a:txBody>
                  <a:tcPr/>
                </a:tc>
                <a:tc gridSpan="2">
                  <a:txBody>
                    <a:bodyPr/>
                    <a:lstStyle/>
                    <a:p>
                      <a:pPr algn="ctr"/>
                      <a:r>
                        <a:rPr lang="en-US" dirty="0"/>
                        <a:t>Assets    &gt;</a:t>
                      </a:r>
                    </a:p>
                  </a:txBody>
                  <a:tcPr/>
                </a:tc>
                <a:tc hMerge="1">
                  <a:txBody>
                    <a:bodyPr/>
                    <a:lstStyle/>
                    <a:p>
                      <a:endParaRPr lang="en-US" dirty="0"/>
                    </a:p>
                  </a:txBody>
                  <a:tcPr/>
                </a:tc>
                <a:tc gridSpan="2">
                  <a:txBody>
                    <a:bodyPr/>
                    <a:lstStyle/>
                    <a:p>
                      <a:pPr algn="ctr"/>
                      <a:r>
                        <a:rPr lang="en-US" dirty="0"/>
                        <a:t>Liabilities  =</a:t>
                      </a:r>
                    </a:p>
                  </a:txBody>
                  <a:tcPr/>
                </a:tc>
                <a:tc hMerge="1">
                  <a:txBody>
                    <a:bodyPr/>
                    <a:lstStyle/>
                    <a:p>
                      <a:endParaRPr lang="en-US" dirty="0"/>
                    </a:p>
                  </a:txBody>
                  <a:tcPr/>
                </a:tc>
                <a:tc gridSpan="2">
                  <a:txBody>
                    <a:bodyPr/>
                    <a:lstStyle/>
                    <a:p>
                      <a:pPr algn="ctr"/>
                      <a:r>
                        <a:rPr lang="en-US" dirty="0"/>
                        <a:t>Equity</a:t>
                      </a:r>
                    </a:p>
                  </a:txBody>
                  <a:tcPr/>
                </a:tc>
                <a:tc hMerge="1">
                  <a:txBody>
                    <a:bodyPr/>
                    <a:lstStyle/>
                    <a:p>
                      <a:endParaRPr lang="en-US" dirty="0"/>
                    </a:p>
                  </a:txBody>
                  <a:tcPr/>
                </a:tc>
                <a:extLst>
                  <a:ext uri="{0D108BD9-81ED-4DB2-BD59-A6C34878D82A}">
                    <a16:rowId xmlns:a16="http://schemas.microsoft.com/office/drawing/2014/main" val="2635388156"/>
                  </a:ext>
                </a:extLst>
              </a:tr>
              <a:tr h="370840">
                <a:tc>
                  <a:txBody>
                    <a:bodyPr/>
                    <a:lstStyle/>
                    <a:p>
                      <a:endParaRPr lang="en-US"/>
                    </a:p>
                  </a:txBody>
                  <a:tcPr/>
                </a:tc>
                <a:tc>
                  <a:txBody>
                    <a:bodyPr/>
                    <a:lstStyle/>
                    <a:p>
                      <a:r>
                        <a:rPr lang="en-US" dirty="0"/>
                        <a:t>DR</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a:t>CR</a:t>
                      </a:r>
                    </a:p>
                  </a:txBody>
                  <a:tcPr/>
                </a:tc>
                <a:extLst>
                  <a:ext uri="{0D108BD9-81ED-4DB2-BD59-A6C34878D82A}">
                    <a16:rowId xmlns:a16="http://schemas.microsoft.com/office/drawing/2014/main" val="902395710"/>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sz="1400" dirty="0"/>
                        <a:t>Expenses &lt;</a:t>
                      </a:r>
                      <a:endParaRPr lang="en-US" sz="1600" dirty="0"/>
                    </a:p>
                  </a:txBody>
                  <a:tcPr/>
                </a:tc>
                <a:tc>
                  <a:txBody>
                    <a:bodyPr/>
                    <a:lstStyle/>
                    <a:p>
                      <a:r>
                        <a:rPr lang="en-US" sz="1400" dirty="0"/>
                        <a:t>Revenues</a:t>
                      </a:r>
                      <a:endParaRPr lang="en-US" sz="1600" dirty="0"/>
                    </a:p>
                  </a:txBody>
                  <a:tcPr/>
                </a:tc>
                <a:extLst>
                  <a:ext uri="{0D108BD9-81ED-4DB2-BD59-A6C34878D82A}">
                    <a16:rowId xmlns:a16="http://schemas.microsoft.com/office/drawing/2014/main" val="339696263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gridSpan="2">
                  <a:txBody>
                    <a:bodyPr/>
                    <a:lstStyle/>
                    <a:p>
                      <a:pPr algn="ctr"/>
                      <a:r>
                        <a:rPr lang="en-US" dirty="0"/>
                        <a:t>Net Profit</a:t>
                      </a:r>
                    </a:p>
                  </a:txBody>
                  <a:tcPr/>
                </a:tc>
                <a:tc hMerge="1">
                  <a:txBody>
                    <a:bodyPr/>
                    <a:lstStyle/>
                    <a:p>
                      <a:endParaRPr lang="en-US" dirty="0"/>
                    </a:p>
                  </a:txBody>
                  <a:tcPr/>
                </a:tc>
                <a:extLst>
                  <a:ext uri="{0D108BD9-81ED-4DB2-BD59-A6C34878D82A}">
                    <a16:rowId xmlns:a16="http://schemas.microsoft.com/office/drawing/2014/main" val="2292501030"/>
                  </a:ext>
                </a:extLst>
              </a:tr>
            </a:tbl>
          </a:graphicData>
        </a:graphic>
      </p:graphicFrame>
      <p:pic>
        <p:nvPicPr>
          <p:cNvPr id="6" name="Graphic 5" descr="Arrow Up with solid fill">
            <a:extLst>
              <a:ext uri="{FF2B5EF4-FFF2-40B4-BE49-F238E27FC236}">
                <a16:creationId xmlns:a16="http://schemas.microsoft.com/office/drawing/2014/main" id="{B9D32CF9-AF84-30D1-9A57-774F78ECA2D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118567" y="1472975"/>
            <a:ext cx="352968" cy="352968"/>
          </a:xfrm>
          <a:prstGeom prst="rect">
            <a:avLst/>
          </a:prstGeom>
        </p:spPr>
      </p:pic>
      <p:pic>
        <p:nvPicPr>
          <p:cNvPr id="9" name="Graphic 8" descr="Arrow Up with solid fill">
            <a:extLst>
              <a:ext uri="{FF2B5EF4-FFF2-40B4-BE49-F238E27FC236}">
                <a16:creationId xmlns:a16="http://schemas.microsoft.com/office/drawing/2014/main" id="{0B3A03E6-BF71-640E-2CC6-635441B9AC3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47386" y="1472975"/>
            <a:ext cx="352968" cy="352968"/>
          </a:xfrm>
          <a:prstGeom prst="rect">
            <a:avLst/>
          </a:prstGeom>
        </p:spPr>
      </p:pic>
      <p:pic>
        <p:nvPicPr>
          <p:cNvPr id="11" name="Graphic 10" descr="Arrow Up with solid fill">
            <a:extLst>
              <a:ext uri="{FF2B5EF4-FFF2-40B4-BE49-F238E27FC236}">
                <a16:creationId xmlns:a16="http://schemas.microsoft.com/office/drawing/2014/main" id="{0E02B542-7F50-21E5-DDC7-90B9DC82C1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85908" y="1083527"/>
            <a:ext cx="352968" cy="352968"/>
          </a:xfrm>
          <a:prstGeom prst="rect">
            <a:avLst/>
          </a:prstGeom>
        </p:spPr>
      </p:pic>
      <p:pic>
        <p:nvPicPr>
          <p:cNvPr id="12" name="Graphic 11" descr="Arrow Up with solid fill">
            <a:extLst>
              <a:ext uri="{FF2B5EF4-FFF2-40B4-BE49-F238E27FC236}">
                <a16:creationId xmlns:a16="http://schemas.microsoft.com/office/drawing/2014/main" id="{2B910FD7-42B6-1117-E663-C55963AAC6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86679" y="1084118"/>
            <a:ext cx="352968" cy="352968"/>
          </a:xfrm>
          <a:prstGeom prst="rect">
            <a:avLst/>
          </a:prstGeom>
        </p:spPr>
      </p:pic>
      <p:pic>
        <p:nvPicPr>
          <p:cNvPr id="13" name="Graphic 12" descr="Arrow Up with solid fill">
            <a:extLst>
              <a:ext uri="{FF2B5EF4-FFF2-40B4-BE49-F238E27FC236}">
                <a16:creationId xmlns:a16="http://schemas.microsoft.com/office/drawing/2014/main" id="{863F7D2F-C478-EB00-472A-D2BBAD8D0E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8470" y="1083527"/>
            <a:ext cx="352968" cy="352968"/>
          </a:xfrm>
          <a:prstGeom prst="rect">
            <a:avLst/>
          </a:prstGeom>
        </p:spPr>
      </p:pic>
      <p:graphicFrame>
        <p:nvGraphicFramePr>
          <p:cNvPr id="14" name="Content Placeholder 3">
            <a:extLst>
              <a:ext uri="{FF2B5EF4-FFF2-40B4-BE49-F238E27FC236}">
                <a16:creationId xmlns:a16="http://schemas.microsoft.com/office/drawing/2014/main" id="{EE2555ED-B3C3-4B67-B89A-6467DDD7D22B}"/>
              </a:ext>
            </a:extLst>
          </p:cNvPr>
          <p:cNvGraphicFramePr>
            <a:graphicFrameLocks/>
          </p:cNvGraphicFramePr>
          <p:nvPr>
            <p:extLst>
              <p:ext uri="{D42A27DB-BD31-4B8C-83A1-F6EECF244321}">
                <p14:modId xmlns:p14="http://schemas.microsoft.com/office/powerpoint/2010/main" val="1396128402"/>
              </p:ext>
            </p:extLst>
          </p:nvPr>
        </p:nvGraphicFramePr>
        <p:xfrm>
          <a:off x="502637" y="2957071"/>
          <a:ext cx="8138725" cy="1752600"/>
        </p:xfrm>
        <a:graphic>
          <a:graphicData uri="http://schemas.openxmlformats.org/drawingml/2006/table">
            <a:tbl>
              <a:tblPr firstRow="1" bandRow="1">
                <a:tableStyleId>{5C22544A-7EE6-4342-B048-85BDC9FD1C3A}</a:tableStyleId>
              </a:tblPr>
              <a:tblGrid>
                <a:gridCol w="1162675">
                  <a:extLst>
                    <a:ext uri="{9D8B030D-6E8A-4147-A177-3AD203B41FA5}">
                      <a16:colId xmlns:a16="http://schemas.microsoft.com/office/drawing/2014/main" val="1344516514"/>
                    </a:ext>
                  </a:extLst>
                </a:gridCol>
                <a:gridCol w="1162675">
                  <a:extLst>
                    <a:ext uri="{9D8B030D-6E8A-4147-A177-3AD203B41FA5}">
                      <a16:colId xmlns:a16="http://schemas.microsoft.com/office/drawing/2014/main" val="3204652529"/>
                    </a:ext>
                  </a:extLst>
                </a:gridCol>
                <a:gridCol w="1162675">
                  <a:extLst>
                    <a:ext uri="{9D8B030D-6E8A-4147-A177-3AD203B41FA5}">
                      <a16:colId xmlns:a16="http://schemas.microsoft.com/office/drawing/2014/main" val="174744330"/>
                    </a:ext>
                  </a:extLst>
                </a:gridCol>
                <a:gridCol w="1162675">
                  <a:extLst>
                    <a:ext uri="{9D8B030D-6E8A-4147-A177-3AD203B41FA5}">
                      <a16:colId xmlns:a16="http://schemas.microsoft.com/office/drawing/2014/main" val="3689721181"/>
                    </a:ext>
                  </a:extLst>
                </a:gridCol>
                <a:gridCol w="1162675">
                  <a:extLst>
                    <a:ext uri="{9D8B030D-6E8A-4147-A177-3AD203B41FA5}">
                      <a16:colId xmlns:a16="http://schemas.microsoft.com/office/drawing/2014/main" val="370549428"/>
                    </a:ext>
                  </a:extLst>
                </a:gridCol>
                <a:gridCol w="1162675">
                  <a:extLst>
                    <a:ext uri="{9D8B030D-6E8A-4147-A177-3AD203B41FA5}">
                      <a16:colId xmlns:a16="http://schemas.microsoft.com/office/drawing/2014/main" val="4269746770"/>
                    </a:ext>
                  </a:extLst>
                </a:gridCol>
                <a:gridCol w="1162675">
                  <a:extLst>
                    <a:ext uri="{9D8B030D-6E8A-4147-A177-3AD203B41FA5}">
                      <a16:colId xmlns:a16="http://schemas.microsoft.com/office/drawing/2014/main" val="2035412029"/>
                    </a:ext>
                  </a:extLst>
                </a:gridCol>
              </a:tblGrid>
              <a:tr h="370840">
                <a:tc>
                  <a:txBody>
                    <a:bodyPr/>
                    <a:lstStyle/>
                    <a:p>
                      <a:endParaRPr lang="en-US" dirty="0"/>
                    </a:p>
                  </a:txBody>
                  <a:tcPr/>
                </a:tc>
                <a:tc gridSpan="2">
                  <a:txBody>
                    <a:bodyPr/>
                    <a:lstStyle/>
                    <a:p>
                      <a:pPr algn="ctr"/>
                      <a:r>
                        <a:rPr lang="en-US" dirty="0"/>
                        <a:t>Assets    &lt;</a:t>
                      </a:r>
                    </a:p>
                  </a:txBody>
                  <a:tcPr/>
                </a:tc>
                <a:tc hMerge="1">
                  <a:txBody>
                    <a:bodyPr/>
                    <a:lstStyle/>
                    <a:p>
                      <a:endParaRPr lang="en-US" dirty="0"/>
                    </a:p>
                  </a:txBody>
                  <a:tcPr/>
                </a:tc>
                <a:tc gridSpan="2">
                  <a:txBody>
                    <a:bodyPr/>
                    <a:lstStyle/>
                    <a:p>
                      <a:pPr algn="ctr"/>
                      <a:r>
                        <a:rPr lang="en-US" dirty="0"/>
                        <a:t>Liabilities  =</a:t>
                      </a:r>
                    </a:p>
                  </a:txBody>
                  <a:tcPr/>
                </a:tc>
                <a:tc hMerge="1">
                  <a:txBody>
                    <a:bodyPr/>
                    <a:lstStyle/>
                    <a:p>
                      <a:endParaRPr lang="en-US" dirty="0"/>
                    </a:p>
                  </a:txBody>
                  <a:tcPr/>
                </a:tc>
                <a:tc gridSpan="2">
                  <a:txBody>
                    <a:bodyPr/>
                    <a:lstStyle/>
                    <a:p>
                      <a:pPr algn="ctr"/>
                      <a:r>
                        <a:rPr lang="en-US" dirty="0"/>
                        <a:t>Equity</a:t>
                      </a:r>
                    </a:p>
                  </a:txBody>
                  <a:tcPr/>
                </a:tc>
                <a:tc hMerge="1">
                  <a:txBody>
                    <a:bodyPr/>
                    <a:lstStyle/>
                    <a:p>
                      <a:endParaRPr lang="en-US" dirty="0"/>
                    </a:p>
                  </a:txBody>
                  <a:tcPr/>
                </a:tc>
                <a:extLst>
                  <a:ext uri="{0D108BD9-81ED-4DB2-BD59-A6C34878D82A}">
                    <a16:rowId xmlns:a16="http://schemas.microsoft.com/office/drawing/2014/main" val="2635388156"/>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CR</a:t>
                      </a:r>
                    </a:p>
                    <a:p>
                      <a:endParaRPr lang="en-US" dirty="0"/>
                    </a:p>
                  </a:txBody>
                  <a:tcPr/>
                </a:tc>
                <a:tc>
                  <a:txBody>
                    <a:bodyPr/>
                    <a:lstStyle/>
                    <a:p>
                      <a:r>
                        <a:rPr lang="en-US" dirty="0"/>
                        <a:t>DR</a:t>
                      </a:r>
                    </a:p>
                  </a:txBody>
                  <a:tcPr/>
                </a:tc>
                <a:tc>
                  <a:txBody>
                    <a:bodyPr/>
                    <a:lstStyle/>
                    <a:p>
                      <a:endParaRPr lang="en-US" dirty="0"/>
                    </a:p>
                  </a:txBody>
                  <a:tcPr/>
                </a:tc>
                <a:extLst>
                  <a:ext uri="{0D108BD9-81ED-4DB2-BD59-A6C34878D82A}">
                    <a16:rowId xmlns:a16="http://schemas.microsoft.com/office/drawing/2014/main" val="902395710"/>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sz="1400" dirty="0"/>
                        <a:t>Expenses &gt;</a:t>
                      </a:r>
                      <a:endParaRPr lang="en-US" sz="1600" dirty="0"/>
                    </a:p>
                  </a:txBody>
                  <a:tcPr/>
                </a:tc>
                <a:tc>
                  <a:txBody>
                    <a:bodyPr/>
                    <a:lstStyle/>
                    <a:p>
                      <a:r>
                        <a:rPr lang="en-US" sz="1400" dirty="0"/>
                        <a:t>Revenues</a:t>
                      </a:r>
                      <a:endParaRPr lang="en-US" sz="1600" dirty="0"/>
                    </a:p>
                  </a:txBody>
                  <a:tcPr/>
                </a:tc>
                <a:extLst>
                  <a:ext uri="{0D108BD9-81ED-4DB2-BD59-A6C34878D82A}">
                    <a16:rowId xmlns:a16="http://schemas.microsoft.com/office/drawing/2014/main" val="339696263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gridSpan="2">
                  <a:txBody>
                    <a:bodyPr/>
                    <a:lstStyle/>
                    <a:p>
                      <a:pPr algn="ctr"/>
                      <a:r>
                        <a:rPr lang="en-US" dirty="0"/>
                        <a:t>Net Loss</a:t>
                      </a:r>
                    </a:p>
                  </a:txBody>
                  <a:tcPr/>
                </a:tc>
                <a:tc hMerge="1">
                  <a:txBody>
                    <a:bodyPr/>
                    <a:lstStyle/>
                    <a:p>
                      <a:endParaRPr lang="en-US" dirty="0"/>
                    </a:p>
                  </a:txBody>
                  <a:tcPr/>
                </a:tc>
                <a:extLst>
                  <a:ext uri="{0D108BD9-81ED-4DB2-BD59-A6C34878D82A}">
                    <a16:rowId xmlns:a16="http://schemas.microsoft.com/office/drawing/2014/main" val="2292501030"/>
                  </a:ext>
                </a:extLst>
              </a:tr>
            </a:tbl>
          </a:graphicData>
        </a:graphic>
      </p:graphicFrame>
      <p:pic>
        <p:nvPicPr>
          <p:cNvPr id="16" name="Graphic 15" descr="Arrow Up with solid fill">
            <a:extLst>
              <a:ext uri="{FF2B5EF4-FFF2-40B4-BE49-F238E27FC236}">
                <a16:creationId xmlns:a16="http://schemas.microsoft.com/office/drawing/2014/main" id="{5D155FAE-2421-0E86-6C57-E9D165661B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416" y="3355851"/>
            <a:ext cx="352968" cy="352968"/>
          </a:xfrm>
          <a:prstGeom prst="rect">
            <a:avLst/>
          </a:prstGeom>
        </p:spPr>
      </p:pic>
      <p:pic>
        <p:nvPicPr>
          <p:cNvPr id="17" name="Graphic 16" descr="Arrow Up with solid fill">
            <a:extLst>
              <a:ext uri="{FF2B5EF4-FFF2-40B4-BE49-F238E27FC236}">
                <a16:creationId xmlns:a16="http://schemas.microsoft.com/office/drawing/2014/main" id="{478BEB4C-DAE8-F87C-9CEE-DDA8154AAC2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18645" y="2956335"/>
            <a:ext cx="352968" cy="352968"/>
          </a:xfrm>
          <a:prstGeom prst="rect">
            <a:avLst/>
          </a:prstGeom>
        </p:spPr>
      </p:pic>
      <p:pic>
        <p:nvPicPr>
          <p:cNvPr id="18" name="Graphic 17" descr="Arrow Up with solid fill">
            <a:extLst>
              <a:ext uri="{FF2B5EF4-FFF2-40B4-BE49-F238E27FC236}">
                <a16:creationId xmlns:a16="http://schemas.microsoft.com/office/drawing/2014/main" id="{E432CBB0-5473-3AAE-5EE0-309AD30E2F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6719416" y="2956926"/>
            <a:ext cx="352968" cy="352968"/>
          </a:xfrm>
          <a:prstGeom prst="rect">
            <a:avLst/>
          </a:prstGeom>
        </p:spPr>
      </p:pic>
      <p:pic>
        <p:nvPicPr>
          <p:cNvPr id="19" name="Graphic 18" descr="Arrow Up with solid fill">
            <a:extLst>
              <a:ext uri="{FF2B5EF4-FFF2-40B4-BE49-F238E27FC236}">
                <a16:creationId xmlns:a16="http://schemas.microsoft.com/office/drawing/2014/main" id="{8C2812CD-842E-6AA9-98BF-3702D1D25DC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51207" y="2956335"/>
            <a:ext cx="352968" cy="352968"/>
          </a:xfrm>
          <a:prstGeom prst="rect">
            <a:avLst/>
          </a:prstGeom>
        </p:spPr>
      </p:pic>
      <p:pic>
        <p:nvPicPr>
          <p:cNvPr id="20" name="Graphic 19" descr="Arrow Up with solid fill">
            <a:extLst>
              <a:ext uri="{FF2B5EF4-FFF2-40B4-BE49-F238E27FC236}">
                <a16:creationId xmlns:a16="http://schemas.microsoft.com/office/drawing/2014/main" id="{7BD4E117-08C9-3601-880F-B32D1E2155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523679" y="3355851"/>
            <a:ext cx="352968" cy="352968"/>
          </a:xfrm>
          <a:prstGeom prst="rect">
            <a:avLst/>
          </a:prstGeom>
        </p:spPr>
      </p:pic>
    </p:spTree>
    <p:extLst>
      <p:ext uri="{BB962C8B-B14F-4D97-AF65-F5344CB8AC3E}">
        <p14:creationId xmlns:p14="http://schemas.microsoft.com/office/powerpoint/2010/main" val="4249667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A499-2625-2A2A-D9A2-C7BEFB5C6BC2}"/>
              </a:ext>
            </a:extLst>
          </p:cNvPr>
          <p:cNvSpPr>
            <a:spLocks noGrp="1"/>
          </p:cNvSpPr>
          <p:nvPr>
            <p:ph type="title"/>
          </p:nvPr>
        </p:nvSpPr>
        <p:spPr>
          <a:xfrm>
            <a:off x="469445" y="406036"/>
            <a:ext cx="6897871" cy="369332"/>
          </a:xfrm>
        </p:spPr>
        <p:txBody>
          <a:bodyPr/>
          <a:lstStyle/>
          <a:p>
            <a:r>
              <a:rPr lang="en-US" dirty="0"/>
              <a:t>Transaction analysis, income statement</a:t>
            </a:r>
          </a:p>
        </p:txBody>
      </p:sp>
      <p:pic>
        <p:nvPicPr>
          <p:cNvPr id="5" name="Content Placeholder 4">
            <a:extLst>
              <a:ext uri="{FF2B5EF4-FFF2-40B4-BE49-F238E27FC236}">
                <a16:creationId xmlns:a16="http://schemas.microsoft.com/office/drawing/2014/main" id="{382759C6-95C4-4359-049C-AC99D44EDB22}"/>
              </a:ext>
            </a:extLst>
          </p:cNvPr>
          <p:cNvPicPr>
            <a:picLocks noGrp="1" noChangeAspect="1"/>
          </p:cNvPicPr>
          <p:nvPr>
            <p:ph idx="1"/>
          </p:nvPr>
        </p:nvPicPr>
        <p:blipFill>
          <a:blip r:embed="rId2"/>
          <a:stretch>
            <a:fillRect/>
          </a:stretch>
        </p:blipFill>
        <p:spPr>
          <a:xfrm>
            <a:off x="20855" y="1148965"/>
            <a:ext cx="9102287" cy="1944835"/>
          </a:xfrm>
          <a:prstGeom prst="rect">
            <a:avLst/>
          </a:prstGeom>
        </p:spPr>
      </p:pic>
      <p:sp>
        <p:nvSpPr>
          <p:cNvPr id="7" name="TextBox 6">
            <a:extLst>
              <a:ext uri="{FF2B5EF4-FFF2-40B4-BE49-F238E27FC236}">
                <a16:creationId xmlns:a16="http://schemas.microsoft.com/office/drawing/2014/main" id="{3E679A6B-1FD1-E9BD-EA5F-DDC82E2F368E}"/>
              </a:ext>
            </a:extLst>
          </p:cNvPr>
          <p:cNvSpPr txBox="1"/>
          <p:nvPr/>
        </p:nvSpPr>
        <p:spPr>
          <a:xfrm>
            <a:off x="549588" y="3467397"/>
            <a:ext cx="4572000" cy="369332"/>
          </a:xfrm>
          <a:prstGeom prst="rect">
            <a:avLst/>
          </a:prstGeom>
          <a:noFill/>
        </p:spPr>
        <p:txBody>
          <a:bodyPr wrap="square">
            <a:spAutoFit/>
          </a:bodyPr>
          <a:lstStyle/>
          <a:p>
            <a:r>
              <a:rPr lang="en-US" sz="1800" b="1" dirty="0">
                <a:solidFill>
                  <a:schemeClr val="tx2"/>
                </a:solidFill>
              </a:rPr>
              <a:t>Net Income = Revenues – Expenses</a:t>
            </a:r>
          </a:p>
        </p:txBody>
      </p:sp>
      <p:sp>
        <p:nvSpPr>
          <p:cNvPr id="8" name="Oval 7">
            <a:extLst>
              <a:ext uri="{FF2B5EF4-FFF2-40B4-BE49-F238E27FC236}">
                <a16:creationId xmlns:a16="http://schemas.microsoft.com/office/drawing/2014/main" id="{992B5CB1-ADFD-4456-4BBA-721AEC7FE0AA}"/>
              </a:ext>
            </a:extLst>
          </p:cNvPr>
          <p:cNvSpPr/>
          <p:nvPr/>
        </p:nvSpPr>
        <p:spPr>
          <a:xfrm>
            <a:off x="2999042" y="1928294"/>
            <a:ext cx="762790" cy="151611"/>
          </a:xfrm>
          <a:prstGeom prst="ellipse">
            <a:avLst/>
          </a:prstGeom>
          <a:noFill/>
          <a:ln>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069D06B-4B8D-FF2F-C58C-A342067A200F}"/>
              </a:ext>
            </a:extLst>
          </p:cNvPr>
          <p:cNvSpPr/>
          <p:nvPr/>
        </p:nvSpPr>
        <p:spPr>
          <a:xfrm>
            <a:off x="2999042" y="2942979"/>
            <a:ext cx="762790" cy="151611"/>
          </a:xfrm>
          <a:prstGeom prst="ellipse">
            <a:avLst/>
          </a:prstGeom>
          <a:noFill/>
          <a:ln>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4ED4552-79C6-390B-C39D-8EF7C032493F}"/>
              </a:ext>
            </a:extLst>
          </p:cNvPr>
          <p:cNvCxnSpPr>
            <a:cxnSpLocks/>
            <a:stCxn id="8" idx="2"/>
          </p:cNvCxnSpPr>
          <p:nvPr/>
        </p:nvCxnSpPr>
        <p:spPr>
          <a:xfrm flipH="1">
            <a:off x="2577376" y="2004100"/>
            <a:ext cx="421666" cy="15208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E3851A2-F332-F52A-CDB6-D3D42B435E9B}"/>
              </a:ext>
            </a:extLst>
          </p:cNvPr>
          <p:cNvCxnSpPr>
            <a:cxnSpLocks/>
            <a:stCxn id="9" idx="6"/>
          </p:cNvCxnSpPr>
          <p:nvPr/>
        </p:nvCxnSpPr>
        <p:spPr>
          <a:xfrm>
            <a:off x="3761832" y="3018785"/>
            <a:ext cx="284270" cy="506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9903C51-69A0-D1DE-EF16-720F9D1BEC47}"/>
              </a:ext>
            </a:extLst>
          </p:cNvPr>
          <p:cNvSpPr txBox="1"/>
          <p:nvPr/>
        </p:nvSpPr>
        <p:spPr>
          <a:xfrm>
            <a:off x="4746086" y="3917764"/>
            <a:ext cx="2621230" cy="369332"/>
          </a:xfrm>
          <a:prstGeom prst="rect">
            <a:avLst/>
          </a:prstGeom>
          <a:noFill/>
        </p:spPr>
        <p:txBody>
          <a:bodyPr wrap="none" rtlCol="0">
            <a:spAutoFit/>
          </a:bodyPr>
          <a:lstStyle/>
          <a:p>
            <a:r>
              <a:rPr lang="en-US" b="1" dirty="0">
                <a:solidFill>
                  <a:schemeClr val="tx2"/>
                </a:solidFill>
              </a:rPr>
              <a:t>9,297,222  – 6,836,187 </a:t>
            </a:r>
          </a:p>
        </p:txBody>
      </p:sp>
      <p:sp>
        <p:nvSpPr>
          <p:cNvPr id="20" name="TextBox 19">
            <a:extLst>
              <a:ext uri="{FF2B5EF4-FFF2-40B4-BE49-F238E27FC236}">
                <a16:creationId xmlns:a16="http://schemas.microsoft.com/office/drawing/2014/main" id="{45D5DF9A-9E8B-E4B0-57A8-015B74CB91DD}"/>
              </a:ext>
            </a:extLst>
          </p:cNvPr>
          <p:cNvSpPr txBox="1"/>
          <p:nvPr/>
        </p:nvSpPr>
        <p:spPr>
          <a:xfrm>
            <a:off x="7367316" y="3917764"/>
            <a:ext cx="1596646" cy="369332"/>
          </a:xfrm>
          <a:prstGeom prst="rect">
            <a:avLst/>
          </a:prstGeom>
          <a:noFill/>
        </p:spPr>
        <p:txBody>
          <a:bodyPr wrap="square">
            <a:spAutoFit/>
          </a:bodyPr>
          <a:lstStyle/>
          <a:p>
            <a:r>
              <a:rPr lang="en-US" b="1" dirty="0">
                <a:solidFill>
                  <a:schemeClr val="tx2"/>
                </a:solidFill>
              </a:rPr>
              <a:t>= 2,461,035</a:t>
            </a:r>
            <a:endParaRPr lang="en-US" dirty="0"/>
          </a:p>
        </p:txBody>
      </p:sp>
      <p:sp>
        <p:nvSpPr>
          <p:cNvPr id="21" name="TextBox 20">
            <a:extLst>
              <a:ext uri="{FF2B5EF4-FFF2-40B4-BE49-F238E27FC236}">
                <a16:creationId xmlns:a16="http://schemas.microsoft.com/office/drawing/2014/main" id="{513CC9C9-4AC1-A256-06AC-EEAB6C369204}"/>
              </a:ext>
            </a:extLst>
          </p:cNvPr>
          <p:cNvSpPr txBox="1"/>
          <p:nvPr/>
        </p:nvSpPr>
        <p:spPr>
          <a:xfrm>
            <a:off x="6555685" y="4368132"/>
            <a:ext cx="2316853" cy="369332"/>
          </a:xfrm>
          <a:prstGeom prst="rect">
            <a:avLst/>
          </a:prstGeom>
          <a:noFill/>
        </p:spPr>
        <p:txBody>
          <a:bodyPr wrap="none" rtlCol="0">
            <a:spAutoFit/>
          </a:bodyPr>
          <a:lstStyle/>
          <a:p>
            <a:r>
              <a:rPr lang="en-US" b="1" dirty="0">
                <a:solidFill>
                  <a:schemeClr val="tx2"/>
                </a:solidFill>
                <a:latin typeface="+mn-lt"/>
              </a:rPr>
              <a:t>(a.k.a. a net profit)</a:t>
            </a:r>
          </a:p>
        </p:txBody>
      </p:sp>
      <p:sp>
        <p:nvSpPr>
          <p:cNvPr id="22" name="TextBox 21">
            <a:extLst>
              <a:ext uri="{FF2B5EF4-FFF2-40B4-BE49-F238E27FC236}">
                <a16:creationId xmlns:a16="http://schemas.microsoft.com/office/drawing/2014/main" id="{B7E019BC-7963-F0AB-AC9D-FAF361DAE675}"/>
              </a:ext>
            </a:extLst>
          </p:cNvPr>
          <p:cNvSpPr txBox="1"/>
          <p:nvPr/>
        </p:nvSpPr>
        <p:spPr>
          <a:xfrm>
            <a:off x="4707046" y="3467397"/>
            <a:ext cx="4165492" cy="369332"/>
          </a:xfrm>
          <a:prstGeom prst="rect">
            <a:avLst/>
          </a:prstGeom>
          <a:noFill/>
        </p:spPr>
        <p:txBody>
          <a:bodyPr wrap="square">
            <a:spAutoFit/>
          </a:bodyPr>
          <a:lstStyle/>
          <a:p>
            <a:r>
              <a:rPr lang="en-US" sz="1800" b="1" dirty="0">
                <a:solidFill>
                  <a:schemeClr val="tx2"/>
                </a:solidFill>
              </a:rPr>
              <a:t>Revenues – Expenses = </a:t>
            </a:r>
            <a:r>
              <a:rPr lang="en-US" b="1" dirty="0">
                <a:solidFill>
                  <a:schemeClr val="tx2"/>
                </a:solidFill>
              </a:rPr>
              <a:t>Net Income </a:t>
            </a:r>
            <a:endParaRPr lang="en-US" sz="1800" b="1" dirty="0">
              <a:solidFill>
                <a:schemeClr val="tx2"/>
              </a:solidFill>
            </a:endParaRPr>
          </a:p>
        </p:txBody>
      </p:sp>
    </p:spTree>
    <p:extLst>
      <p:ext uri="{BB962C8B-B14F-4D97-AF65-F5344CB8AC3E}">
        <p14:creationId xmlns:p14="http://schemas.microsoft.com/office/powerpoint/2010/main" val="3543485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8263-F91A-C2FD-33E9-4E8F52FE1317}"/>
              </a:ext>
            </a:extLst>
          </p:cNvPr>
          <p:cNvSpPr>
            <a:spLocks noGrp="1"/>
          </p:cNvSpPr>
          <p:nvPr>
            <p:ph type="title"/>
          </p:nvPr>
        </p:nvSpPr>
        <p:spPr/>
        <p:txBody>
          <a:bodyPr/>
          <a:lstStyle/>
          <a:p>
            <a:r>
              <a:rPr lang="en-US" dirty="0"/>
              <a:t>Margins</a:t>
            </a:r>
          </a:p>
        </p:txBody>
      </p:sp>
      <p:sp>
        <p:nvSpPr>
          <p:cNvPr id="3" name="Content Placeholder 2">
            <a:extLst>
              <a:ext uri="{FF2B5EF4-FFF2-40B4-BE49-F238E27FC236}">
                <a16:creationId xmlns:a16="http://schemas.microsoft.com/office/drawing/2014/main" id="{11D9E4CF-C937-D568-3245-E42701E3C0D7}"/>
              </a:ext>
            </a:extLst>
          </p:cNvPr>
          <p:cNvSpPr>
            <a:spLocks noGrp="1"/>
          </p:cNvSpPr>
          <p:nvPr>
            <p:ph idx="1"/>
          </p:nvPr>
        </p:nvSpPr>
        <p:spPr>
          <a:xfrm>
            <a:off x="469445" y="1083527"/>
            <a:ext cx="7274380" cy="2084481"/>
          </a:xfrm>
        </p:spPr>
        <p:txBody>
          <a:bodyPr/>
          <a:lstStyle/>
          <a:p>
            <a:r>
              <a:rPr lang="en-US" dirty="0"/>
              <a:t>Margins measure the efficiency of turning revenue into income:</a:t>
            </a:r>
          </a:p>
          <a:p>
            <a:endParaRPr lang="en-US" dirty="0"/>
          </a:p>
          <a:p>
            <a:r>
              <a:rPr lang="en-US" dirty="0"/>
              <a:t>Net Profit margin = Net Income / Revenue * 100</a:t>
            </a:r>
          </a:p>
          <a:p>
            <a:endParaRPr lang="en-US" dirty="0"/>
          </a:p>
          <a:p>
            <a:r>
              <a:rPr lang="en-US" dirty="0"/>
              <a:t>Operating Profit Margin = Operating Profit / Revenue * 100 </a:t>
            </a:r>
          </a:p>
          <a:p>
            <a:endParaRPr lang="en-US" dirty="0"/>
          </a:p>
          <a:p>
            <a:r>
              <a:rPr lang="en-US" dirty="0"/>
              <a:t>Gross Margin = (Revenue - Cost of Sales) / Revenue * 100</a:t>
            </a:r>
          </a:p>
        </p:txBody>
      </p:sp>
    </p:spTree>
    <p:extLst>
      <p:ext uri="{BB962C8B-B14F-4D97-AF65-F5344CB8AC3E}">
        <p14:creationId xmlns:p14="http://schemas.microsoft.com/office/powerpoint/2010/main" val="35155011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F82A-B071-4E7D-AB2F-FB754EF99360}"/>
              </a:ext>
            </a:extLst>
          </p:cNvPr>
          <p:cNvSpPr>
            <a:spLocks noGrp="1"/>
          </p:cNvSpPr>
          <p:nvPr>
            <p:ph type="title"/>
          </p:nvPr>
        </p:nvSpPr>
        <p:spPr>
          <a:xfrm>
            <a:off x="469445" y="406036"/>
            <a:ext cx="7997046" cy="369332"/>
          </a:xfrm>
        </p:spPr>
        <p:txBody>
          <a:bodyPr/>
          <a:lstStyle/>
          <a:p>
            <a:r>
              <a:rPr lang="en-US" dirty="0"/>
              <a:t>Peach State University, Goal of the Activity</a:t>
            </a:r>
          </a:p>
        </p:txBody>
      </p:sp>
      <p:sp>
        <p:nvSpPr>
          <p:cNvPr id="3" name="Content Placeholder 2">
            <a:extLst>
              <a:ext uri="{FF2B5EF4-FFF2-40B4-BE49-F238E27FC236}">
                <a16:creationId xmlns:a16="http://schemas.microsoft.com/office/drawing/2014/main" id="{24AE8C74-ED50-01FC-C617-06581FC9F4EA}"/>
              </a:ext>
            </a:extLst>
          </p:cNvPr>
          <p:cNvSpPr>
            <a:spLocks noGrp="1"/>
          </p:cNvSpPr>
          <p:nvPr>
            <p:ph idx="1"/>
          </p:nvPr>
        </p:nvSpPr>
        <p:spPr/>
        <p:txBody>
          <a:bodyPr/>
          <a:lstStyle/>
          <a:p>
            <a:r>
              <a:rPr lang="en-US" dirty="0"/>
              <a:t>We will use the Peach State University Hotel Cases selectively to:</a:t>
            </a:r>
          </a:p>
          <a:p>
            <a:endParaRPr lang="en-US" dirty="0"/>
          </a:p>
          <a:p>
            <a:pPr marL="285750" indent="-285750">
              <a:buFont typeface="Arial" panose="020B0604020202020204" pitchFamily="34" charset="0"/>
              <a:buChar char="•"/>
            </a:pPr>
            <a:r>
              <a:rPr lang="en-US" dirty="0"/>
              <a:t>View typical transaction data</a:t>
            </a:r>
          </a:p>
          <a:p>
            <a:pPr marL="285750" indent="-285750">
              <a:buFont typeface="Arial" panose="020B0604020202020204" pitchFamily="34" charset="0"/>
              <a:buChar char="•"/>
            </a:pPr>
            <a:r>
              <a:rPr lang="en-US" dirty="0"/>
              <a:t>Understand how accounting amounts reflect the economics of the firm</a:t>
            </a:r>
          </a:p>
          <a:p>
            <a:pPr marL="285750" indent="-285750">
              <a:buFont typeface="Arial" panose="020B0604020202020204" pitchFamily="34" charset="0"/>
              <a:buChar char="•"/>
            </a:pPr>
            <a:r>
              <a:rPr lang="en-US" dirty="0"/>
              <a:t>Consider how you would advise  company to report their performance (after we analyze public disclosures)</a:t>
            </a:r>
          </a:p>
        </p:txBody>
      </p:sp>
    </p:spTree>
    <p:extLst>
      <p:ext uri="{BB962C8B-B14F-4D97-AF65-F5344CB8AC3E}">
        <p14:creationId xmlns:p14="http://schemas.microsoft.com/office/powerpoint/2010/main" val="24285676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0584-CAA3-A003-AD74-44616FB66582}"/>
              </a:ext>
            </a:extLst>
          </p:cNvPr>
          <p:cNvSpPr>
            <a:spLocks noGrp="1"/>
          </p:cNvSpPr>
          <p:nvPr>
            <p:ph type="title"/>
          </p:nvPr>
        </p:nvSpPr>
        <p:spPr/>
        <p:txBody>
          <a:bodyPr/>
          <a:lstStyle/>
          <a:p>
            <a:r>
              <a:rPr lang="en-US" dirty="0"/>
              <a:t>Peach State University, set-up</a:t>
            </a:r>
          </a:p>
        </p:txBody>
      </p:sp>
      <p:sp>
        <p:nvSpPr>
          <p:cNvPr id="3" name="Content Placeholder 2">
            <a:extLst>
              <a:ext uri="{FF2B5EF4-FFF2-40B4-BE49-F238E27FC236}">
                <a16:creationId xmlns:a16="http://schemas.microsoft.com/office/drawing/2014/main" id="{302C74F5-8A57-2DDD-8EA5-DF6E117F8867}"/>
              </a:ext>
            </a:extLst>
          </p:cNvPr>
          <p:cNvSpPr>
            <a:spLocks noGrp="1"/>
          </p:cNvSpPr>
          <p:nvPr>
            <p:ph idx="1"/>
          </p:nvPr>
        </p:nvSpPr>
        <p:spPr>
          <a:xfrm>
            <a:off x="469445" y="1083527"/>
            <a:ext cx="8319992" cy="2084481"/>
          </a:xfrm>
        </p:spPr>
        <p:txBody>
          <a:bodyPr/>
          <a:lstStyle/>
          <a:p>
            <a:r>
              <a:rPr lang="en-US" dirty="0"/>
              <a:t>We undertake an analysis of Peach State University Hotel (a real hotel’s transactions with the name changed). </a:t>
            </a:r>
          </a:p>
          <a:p>
            <a:endParaRPr lang="en-US" dirty="0"/>
          </a:p>
          <a:p>
            <a:r>
              <a:rPr lang="en-US" dirty="0"/>
              <a:t>Three-part case with template (download the template from canvas). </a:t>
            </a:r>
          </a:p>
          <a:p>
            <a:endParaRPr lang="en-US" dirty="0"/>
          </a:p>
          <a:p>
            <a:r>
              <a:rPr lang="en-US" dirty="0"/>
              <a:t>Data analytics tool: Tableau</a:t>
            </a:r>
          </a:p>
          <a:p>
            <a:pPr marL="285750" indent="-285750">
              <a:buFont typeface="Arial" panose="020B0604020202020204" pitchFamily="34" charset="0"/>
              <a:buChar char="•"/>
            </a:pPr>
            <a:r>
              <a:rPr lang="en-US" dirty="0"/>
              <a:t>Set-up in FSB remote labs using </a:t>
            </a:r>
            <a:r>
              <a:rPr lang="en-US" dirty="0">
                <a:hlinkClick r:id="rId3"/>
              </a:rPr>
              <a:t>https://fprod-hcs.foster.uw.edu/</a:t>
            </a:r>
            <a:r>
              <a:rPr lang="en-US" dirty="0"/>
              <a:t> </a:t>
            </a:r>
          </a:p>
          <a:p>
            <a:pPr marL="285750" indent="-285750">
              <a:buFont typeface="Arial" panose="020B0604020202020204" pitchFamily="34" charset="0"/>
              <a:buChar char="•"/>
            </a:pPr>
            <a:r>
              <a:rPr lang="en-US" dirty="0"/>
              <a:t>In the u-drive use </a:t>
            </a:r>
            <a:r>
              <a:rPr lang="en-US" dirty="0" err="1"/>
              <a:t>cmd</a:t>
            </a:r>
            <a:r>
              <a:rPr lang="en-US" dirty="0"/>
              <a:t> to </a:t>
            </a:r>
          </a:p>
          <a:p>
            <a:pPr marL="285750" indent="-285750">
              <a:buFont typeface="Arial" panose="020B0604020202020204" pitchFamily="34" charset="0"/>
              <a:buChar char="•"/>
            </a:pPr>
            <a:r>
              <a:rPr lang="en-US" dirty="0"/>
              <a:t>git clone https://github.com/ashercurtis/datasets.io</a:t>
            </a:r>
          </a:p>
        </p:txBody>
      </p:sp>
    </p:spTree>
    <p:extLst>
      <p:ext uri="{BB962C8B-B14F-4D97-AF65-F5344CB8AC3E}">
        <p14:creationId xmlns:p14="http://schemas.microsoft.com/office/powerpoint/2010/main" val="3823684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 uri="{C183D7F6-B498-43B3-948B-1728B52AA6E4}">
                <adec:decorative xmlns:adec="http://schemas.microsoft.com/office/drawing/2017/decorative" val="1"/>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a:xfrm>
            <a:off x="470430" y="1085336"/>
            <a:ext cx="4872038" cy="3003406"/>
          </a:xfrm>
        </p:spPr>
        <p:txBody>
          <a:bodyPr/>
          <a:lstStyle/>
          <a:p>
            <a:pPr marL="285750" indent="-285750">
              <a:buFont typeface="Arial" panose="020B0604020202020204" pitchFamily="34" charset="0"/>
              <a:buChar char="•"/>
            </a:pPr>
            <a:r>
              <a:rPr lang="en-US" b="1" dirty="0">
                <a:solidFill>
                  <a:schemeClr val="tx2"/>
                </a:solidFill>
                <a:latin typeface="+mn-lt"/>
              </a:rPr>
              <a:t>Course Overview</a:t>
            </a:r>
          </a:p>
          <a:p>
            <a:pPr marL="285750" indent="-285750">
              <a:buFont typeface="Arial" panose="020B0604020202020204" pitchFamily="34" charset="0"/>
              <a:buChar char="•"/>
            </a:pPr>
            <a:r>
              <a:rPr lang="en-US" dirty="0">
                <a:latin typeface="+mn-lt"/>
              </a:rPr>
              <a:t>Introduction to Accounting &amp; Finance Analytics</a:t>
            </a:r>
          </a:p>
          <a:p>
            <a:pPr marL="801688" lvl="1" indent="-285750"/>
            <a:r>
              <a:rPr lang="en-US" dirty="0">
                <a:latin typeface="+mn-lt"/>
              </a:rPr>
              <a:t>Define the scope of the Accounting &amp; Finance Function</a:t>
            </a:r>
          </a:p>
          <a:p>
            <a:pPr marL="801688" lvl="1" indent="-285750"/>
            <a:r>
              <a:rPr lang="en-US" dirty="0">
                <a:latin typeface="+mn-lt"/>
              </a:rPr>
              <a:t>Analyze Transaction Level Data</a:t>
            </a:r>
          </a:p>
          <a:p>
            <a:pPr marL="801688" lvl="1" indent="-285750"/>
            <a:r>
              <a:rPr lang="en-US" dirty="0">
                <a:latin typeface="+mn-lt"/>
              </a:rPr>
              <a:t>Analyze Public Disclosures</a:t>
            </a:r>
          </a:p>
          <a:p>
            <a:pPr marL="801688" lvl="1" indent="-285750"/>
            <a:r>
              <a:rPr lang="en-US" dirty="0">
                <a:latin typeface="+mn-lt"/>
              </a:rPr>
              <a:t>Provide a Solution to Disclosure Decision</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77514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0BCFE-DDEC-D2C7-131F-51F1536BC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048D7-D0E7-FB17-DA4E-6078575DEFAE}"/>
              </a:ext>
            </a:extLst>
          </p:cNvPr>
          <p:cNvSpPr>
            <a:spLocks noGrp="1"/>
          </p:cNvSpPr>
          <p:nvPr>
            <p:ph type="title"/>
          </p:nvPr>
        </p:nvSpPr>
        <p:spPr>
          <a:xfrm>
            <a:off x="469445" y="406036"/>
            <a:ext cx="6580437" cy="369332"/>
          </a:xfrm>
        </p:spPr>
        <p:txBody>
          <a:bodyPr/>
          <a:lstStyle/>
          <a:p>
            <a:r>
              <a:rPr lang="en-US" dirty="0"/>
              <a:t>Peach State University, background docs</a:t>
            </a:r>
          </a:p>
        </p:txBody>
      </p:sp>
      <p:sp>
        <p:nvSpPr>
          <p:cNvPr id="3" name="Content Placeholder 2">
            <a:extLst>
              <a:ext uri="{FF2B5EF4-FFF2-40B4-BE49-F238E27FC236}">
                <a16:creationId xmlns:a16="http://schemas.microsoft.com/office/drawing/2014/main" id="{4A1D9570-DBEF-29F1-17B0-4849FF6CF31B}"/>
              </a:ext>
            </a:extLst>
          </p:cNvPr>
          <p:cNvSpPr>
            <a:spLocks noGrp="1"/>
          </p:cNvSpPr>
          <p:nvPr>
            <p:ph idx="1"/>
          </p:nvPr>
        </p:nvSpPr>
        <p:spPr>
          <a:xfrm>
            <a:off x="469445" y="1083527"/>
            <a:ext cx="8319992" cy="2084481"/>
          </a:xfrm>
        </p:spPr>
        <p:txBody>
          <a:bodyPr/>
          <a:lstStyle/>
          <a:p>
            <a:r>
              <a:rPr lang="en-US" dirty="0"/>
              <a:t>Part 1. Familiarity with the tool. Reference: </a:t>
            </a:r>
            <a:r>
              <a:rPr lang="en-US" dirty="0">
                <a:hlinkClick r:id="rId3"/>
              </a:rPr>
              <a:t>Analytics_mindset_case_studies_PSU_Hotel_understanding_audit_analytics</a:t>
            </a:r>
            <a:endParaRPr lang="en-US" dirty="0"/>
          </a:p>
          <a:p>
            <a:endParaRPr lang="en-US" b="1" dirty="0"/>
          </a:p>
          <a:p>
            <a:r>
              <a:rPr lang="en-US" dirty="0"/>
              <a:t>Part 2: Understanding sources of revenue. Reference: </a:t>
            </a:r>
            <a:r>
              <a:rPr lang="en-US" dirty="0" err="1">
                <a:hlinkClick r:id="rId4"/>
              </a:rPr>
              <a:t>Analytics_mindset_case_studies_PSU_Hotel_Revenue</a:t>
            </a:r>
            <a:endParaRPr lang="en-US" dirty="0"/>
          </a:p>
          <a:p>
            <a:endParaRPr lang="en-US" dirty="0"/>
          </a:p>
          <a:p>
            <a:r>
              <a:rPr lang="en-US" dirty="0"/>
              <a:t>Part 3: You will act as an advisor to identify events / transactions / transaction  categories to craft the firm’s non-GAAP earnings number. Reference:</a:t>
            </a:r>
          </a:p>
          <a:p>
            <a:r>
              <a:rPr lang="en-US" dirty="0" err="1">
                <a:hlinkClick r:id="rId5"/>
              </a:rPr>
              <a:t>Analytics_mindset_case_studies_PSU_Hotel_background</a:t>
            </a:r>
            <a:r>
              <a:rPr lang="en-US" dirty="0"/>
              <a:t> (hint: search for events)</a:t>
            </a:r>
          </a:p>
        </p:txBody>
      </p:sp>
    </p:spTree>
    <p:extLst>
      <p:ext uri="{BB962C8B-B14F-4D97-AF65-F5344CB8AC3E}">
        <p14:creationId xmlns:p14="http://schemas.microsoft.com/office/powerpoint/2010/main" val="42147503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725B-E88E-7B83-2830-70915E6201C1}"/>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0765A0C-45A2-785B-F7E7-DFA2954C443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5E0DC66C-BBEB-2977-33CF-8D75F8875BF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39008292-F3D4-B9CE-708B-DC1AF38E8CA5}"/>
              </a:ext>
            </a:extLst>
          </p:cNvPr>
          <p:cNvSpPr>
            <a:spLocks noGrp="1"/>
          </p:cNvSpPr>
          <p:nvPr>
            <p:ph type="body" sz="quarter" idx="13"/>
          </p:nvPr>
        </p:nvSpPr>
        <p:spPr>
          <a:xfrm>
            <a:off x="470430" y="1085336"/>
            <a:ext cx="4872038" cy="3003406"/>
          </a:xfrm>
        </p:spPr>
        <p:txBody>
          <a:bodyPr/>
          <a:lstStyle/>
          <a:p>
            <a:pPr marL="285750" indent="-285750">
              <a:buFont typeface="Arial" panose="020B0604020202020204" pitchFamily="34" charset="0"/>
              <a:buChar char="•"/>
            </a:pPr>
            <a:r>
              <a:rPr lang="en-US" dirty="0">
                <a:solidFill>
                  <a:schemeClr val="tx1">
                    <a:lumMod val="50000"/>
                    <a:lumOff val="50000"/>
                  </a:schemeClr>
                </a:solidFill>
                <a:latin typeface="+mn-lt"/>
              </a:rPr>
              <a:t>Course Overview</a:t>
            </a:r>
          </a:p>
          <a:p>
            <a:pPr marL="285750" indent="-285750">
              <a:buFont typeface="Arial" panose="020B0604020202020204" pitchFamily="34" charset="0"/>
              <a:buChar char="•"/>
            </a:pPr>
            <a:r>
              <a:rPr lang="en-US" b="1" dirty="0">
                <a:solidFill>
                  <a:srgbClr val="361F6D"/>
                </a:solidFill>
                <a:latin typeface="+mn-lt"/>
              </a:rPr>
              <a:t>Introduction to Accounting &amp; Finance Analytics</a:t>
            </a:r>
          </a:p>
          <a:p>
            <a:pPr marL="801688" lvl="1" indent="-285750"/>
            <a:r>
              <a:rPr lang="en-US" dirty="0">
                <a:solidFill>
                  <a:schemeClr val="tx1">
                    <a:lumMod val="50000"/>
                    <a:lumOff val="50000"/>
                  </a:schemeClr>
                </a:solidFill>
                <a:latin typeface="+mn-lt"/>
              </a:rPr>
              <a:t>Define the scope of the Accounting &amp; Finance Function</a:t>
            </a:r>
          </a:p>
          <a:p>
            <a:pPr marL="801688" lvl="1" indent="-285750"/>
            <a:r>
              <a:rPr lang="en-US" dirty="0">
                <a:solidFill>
                  <a:schemeClr val="tx1">
                    <a:lumMod val="50000"/>
                    <a:lumOff val="50000"/>
                  </a:schemeClr>
                </a:solidFill>
                <a:latin typeface="+mn-lt"/>
              </a:rPr>
              <a:t>Analyze Transaction Level Data</a:t>
            </a:r>
          </a:p>
          <a:p>
            <a:pPr marL="801688" lvl="1" indent="-285750"/>
            <a:r>
              <a:rPr lang="en-US" b="1" dirty="0">
                <a:solidFill>
                  <a:srgbClr val="361F6D"/>
                </a:solidFill>
                <a:latin typeface="+mn-lt"/>
              </a:rPr>
              <a:t>Analyze Public Disclosures</a:t>
            </a:r>
          </a:p>
          <a:p>
            <a:pPr marL="801688" lvl="1" indent="-285750"/>
            <a:r>
              <a:rPr lang="en-US" dirty="0">
                <a:latin typeface="+mn-lt"/>
              </a:rPr>
              <a:t>Provide a Solution to Disclosure Decision</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722939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1E0C-8BD4-470E-DE55-871EADF822CE}"/>
              </a:ext>
            </a:extLst>
          </p:cNvPr>
          <p:cNvSpPr>
            <a:spLocks noGrp="1"/>
          </p:cNvSpPr>
          <p:nvPr>
            <p:ph type="title"/>
          </p:nvPr>
        </p:nvSpPr>
        <p:spPr>
          <a:xfrm>
            <a:off x="463226" y="406036"/>
            <a:ext cx="4873022" cy="369332"/>
          </a:xfrm>
        </p:spPr>
        <p:txBody>
          <a:bodyPr/>
          <a:lstStyle/>
          <a:p>
            <a:r>
              <a:rPr lang="en-US" dirty="0">
                <a:solidFill>
                  <a:srgbClr val="361F6D"/>
                </a:solidFill>
              </a:rPr>
              <a:t>Analyzing Public Disclosures:</a:t>
            </a:r>
            <a:br>
              <a:rPr lang="en-US" dirty="0">
                <a:solidFill>
                  <a:srgbClr val="361F6D"/>
                </a:solidFill>
              </a:rPr>
            </a:br>
            <a:r>
              <a:rPr lang="en-US" dirty="0">
                <a:solidFill>
                  <a:srgbClr val="361F6D"/>
                </a:solidFill>
              </a:rPr>
              <a:t>Market Response to Earnings</a:t>
            </a:r>
            <a:br>
              <a:rPr lang="en-US" dirty="0">
                <a:solidFill>
                  <a:srgbClr val="361F6D"/>
                </a:solidFill>
              </a:rPr>
            </a:br>
            <a:br>
              <a:rPr lang="en-US" dirty="0">
                <a:solidFill>
                  <a:srgbClr val="361F6D"/>
                </a:solidFill>
              </a:rPr>
            </a:br>
            <a:endParaRPr lang="en-US" dirty="0"/>
          </a:p>
        </p:txBody>
      </p:sp>
      <p:sp>
        <p:nvSpPr>
          <p:cNvPr id="4" name="Text Placeholder 3">
            <a:extLst>
              <a:ext uri="{FF2B5EF4-FFF2-40B4-BE49-F238E27FC236}">
                <a16:creationId xmlns:a16="http://schemas.microsoft.com/office/drawing/2014/main" id="{F60C9AB5-9F56-2649-A5AC-B9A909A891F6}"/>
              </a:ext>
            </a:extLst>
          </p:cNvPr>
          <p:cNvSpPr>
            <a:spLocks noGrp="1"/>
          </p:cNvSpPr>
          <p:nvPr>
            <p:ph type="body" sz="quarter" idx="13"/>
          </p:nvPr>
        </p:nvSpPr>
        <p:spPr>
          <a:xfrm>
            <a:off x="470430" y="1085336"/>
            <a:ext cx="4480596" cy="2084481"/>
          </a:xfrm>
        </p:spPr>
        <p:txBody>
          <a:bodyPr/>
          <a:lstStyle/>
          <a:p>
            <a:endParaRPr lang="en-US" dirty="0">
              <a:latin typeface="+mn-lt"/>
            </a:endParaRPr>
          </a:p>
          <a:p>
            <a:r>
              <a:rPr lang="en-US" dirty="0">
                <a:latin typeface="+mn-lt"/>
              </a:rPr>
              <a:t>Key Take Away:</a:t>
            </a:r>
          </a:p>
          <a:p>
            <a:r>
              <a:rPr lang="en-US" dirty="0">
                <a:latin typeface="+mn-lt"/>
              </a:rPr>
              <a:t>Accounting Income and market prices are positively associated (on average).</a:t>
            </a:r>
          </a:p>
          <a:p>
            <a:endParaRPr lang="en-US" dirty="0">
              <a:latin typeface="+mn-lt"/>
            </a:endParaRPr>
          </a:p>
          <a:p>
            <a:endParaRPr lang="en-US" dirty="0">
              <a:latin typeface="+mn-lt"/>
            </a:endParaRPr>
          </a:p>
          <a:p>
            <a:r>
              <a:rPr lang="en-US" dirty="0">
                <a:latin typeface="+mn-lt"/>
              </a:rPr>
              <a:t>Source: Ball and Brown, </a:t>
            </a:r>
            <a:r>
              <a:rPr lang="en-US" i="1" dirty="0">
                <a:latin typeface="+mn-lt"/>
              </a:rPr>
              <a:t>Journal of Accounting Research</a:t>
            </a:r>
            <a:r>
              <a:rPr lang="en-US" dirty="0">
                <a:latin typeface="+mn-lt"/>
              </a:rPr>
              <a:t>, 1968</a:t>
            </a:r>
          </a:p>
          <a:p>
            <a:endParaRPr lang="en-US" dirty="0"/>
          </a:p>
        </p:txBody>
      </p:sp>
      <p:pic>
        <p:nvPicPr>
          <p:cNvPr id="5" name="Picture 4" descr="Black-and-white line graph titled “Empirical Evaluation of Accounting Income Numbers.” The horizontal axis shows months relative to the annual report announcement date (from approximately −12 to +6 months), with a vertical line marking the announcement at month 0. The vertical axis shows an “Abnormal Performance Index,” centered around 1.00.&#10;&#10;Multiple lines represent portfolios sorted by earnings information (labeled as Variable 1, Variable 2, and Variable 3). Prior to the announcement, the lines begin to diverge: portfolios associated with higher earnings (Variables 1 and 2) show steadily increasing abnormal returns, rising above 1.05 by the announcement date, while lower-earnings portfolios (Variable 3) decline below 0.95. After the announcement, the divergence persists but flattens slightly.&#10;&#10;A “Total sample” line remains close to 1.00 throughout, indicating no abnormal performance on average. Overall, the figure illustrates that stock prices begin to reflect earnings information prior to the announcement and continue to adjust slightly afterward, with positive earnings associated with positive abnormal returns and negative earnings associated with negative abnormal returns.">
            <a:extLst>
              <a:ext uri="{FF2B5EF4-FFF2-40B4-BE49-F238E27FC236}">
                <a16:creationId xmlns:a16="http://schemas.microsoft.com/office/drawing/2014/main" id="{BD262DB1-B208-88A8-B5DF-D9BA3E2DD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248" y="31261"/>
            <a:ext cx="3767633" cy="508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69774490-D18D-1719-ECF3-754370958E94}"/>
              </a:ext>
            </a:extLst>
          </p:cNvPr>
          <p:cNvCxnSpPr/>
          <p:nvPr/>
        </p:nvCxnSpPr>
        <p:spPr>
          <a:xfrm flipV="1">
            <a:off x="6126006" y="1085336"/>
            <a:ext cx="2752676" cy="1486414"/>
          </a:xfrm>
          <a:prstGeom prst="straightConnector1">
            <a:avLst/>
          </a:prstGeom>
          <a:ln>
            <a:solidFill>
              <a:schemeClr val="tx2"/>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98175D9-002A-DFAE-41B1-9C7AB9830CC5}"/>
              </a:ext>
            </a:extLst>
          </p:cNvPr>
          <p:cNvSpPr txBox="1"/>
          <p:nvPr/>
        </p:nvSpPr>
        <p:spPr>
          <a:xfrm>
            <a:off x="5108832" y="1491614"/>
            <a:ext cx="1873013" cy="369332"/>
          </a:xfrm>
          <a:prstGeom prst="rect">
            <a:avLst/>
          </a:prstGeom>
          <a:solidFill>
            <a:schemeClr val="tx2"/>
          </a:solidFill>
        </p:spPr>
        <p:txBody>
          <a:bodyPr wrap="none" rtlCol="0">
            <a:spAutoFit/>
          </a:bodyPr>
          <a:lstStyle/>
          <a:p>
            <a:r>
              <a:rPr lang="en-US" dirty="0">
                <a:solidFill>
                  <a:srgbClr val="C09F29"/>
                </a:solidFill>
                <a:latin typeface="+mn-lt"/>
              </a:rPr>
              <a:t>+ Market return</a:t>
            </a:r>
          </a:p>
        </p:txBody>
      </p:sp>
      <p:sp>
        <p:nvSpPr>
          <p:cNvPr id="8" name="TextBox 7">
            <a:extLst>
              <a:ext uri="{FF2B5EF4-FFF2-40B4-BE49-F238E27FC236}">
                <a16:creationId xmlns:a16="http://schemas.microsoft.com/office/drawing/2014/main" id="{2FBB5AB4-0DCC-4D89-4F40-D3A814EC31E9}"/>
              </a:ext>
            </a:extLst>
          </p:cNvPr>
          <p:cNvSpPr txBox="1"/>
          <p:nvPr/>
        </p:nvSpPr>
        <p:spPr>
          <a:xfrm>
            <a:off x="7144638" y="530636"/>
            <a:ext cx="1463988" cy="646331"/>
          </a:xfrm>
          <a:prstGeom prst="rect">
            <a:avLst/>
          </a:prstGeom>
          <a:solidFill>
            <a:schemeClr val="tx2"/>
          </a:solidFill>
        </p:spPr>
        <p:txBody>
          <a:bodyPr wrap="square" rtlCol="0">
            <a:spAutoFit/>
          </a:bodyPr>
          <a:lstStyle/>
          <a:p>
            <a:r>
              <a:rPr lang="en-US" dirty="0">
                <a:solidFill>
                  <a:srgbClr val="C09F29"/>
                </a:solidFill>
                <a:latin typeface="+mn-lt"/>
              </a:rPr>
              <a:t>+ Earnings news</a:t>
            </a:r>
          </a:p>
        </p:txBody>
      </p:sp>
      <p:sp>
        <p:nvSpPr>
          <p:cNvPr id="9" name="TextBox 8">
            <a:extLst>
              <a:ext uri="{FF2B5EF4-FFF2-40B4-BE49-F238E27FC236}">
                <a16:creationId xmlns:a16="http://schemas.microsoft.com/office/drawing/2014/main" id="{C50B7F4F-4D5A-78FD-0CDA-1B07482D6393}"/>
              </a:ext>
            </a:extLst>
          </p:cNvPr>
          <p:cNvSpPr txBox="1"/>
          <p:nvPr/>
        </p:nvSpPr>
        <p:spPr>
          <a:xfrm>
            <a:off x="5108832" y="3625825"/>
            <a:ext cx="1873013" cy="369332"/>
          </a:xfrm>
          <a:prstGeom prst="rect">
            <a:avLst/>
          </a:prstGeom>
          <a:solidFill>
            <a:schemeClr val="tx2"/>
          </a:solidFill>
        </p:spPr>
        <p:txBody>
          <a:bodyPr wrap="none" rtlCol="0">
            <a:spAutoFit/>
          </a:bodyPr>
          <a:lstStyle/>
          <a:p>
            <a:r>
              <a:rPr lang="en-US" dirty="0">
                <a:solidFill>
                  <a:srgbClr val="C09F29"/>
                </a:solidFill>
                <a:latin typeface="+mn-lt"/>
              </a:rPr>
              <a:t>- Market return</a:t>
            </a:r>
          </a:p>
        </p:txBody>
      </p:sp>
      <p:sp>
        <p:nvSpPr>
          <p:cNvPr id="10" name="TextBox 9">
            <a:extLst>
              <a:ext uri="{FF2B5EF4-FFF2-40B4-BE49-F238E27FC236}">
                <a16:creationId xmlns:a16="http://schemas.microsoft.com/office/drawing/2014/main" id="{8D16EFC9-0F83-24F8-CBE3-8171839D6B5F}"/>
              </a:ext>
            </a:extLst>
          </p:cNvPr>
          <p:cNvSpPr txBox="1"/>
          <p:nvPr/>
        </p:nvSpPr>
        <p:spPr>
          <a:xfrm>
            <a:off x="7144638" y="2664847"/>
            <a:ext cx="1463988" cy="646331"/>
          </a:xfrm>
          <a:prstGeom prst="rect">
            <a:avLst/>
          </a:prstGeom>
          <a:solidFill>
            <a:schemeClr val="tx2"/>
          </a:solidFill>
        </p:spPr>
        <p:txBody>
          <a:bodyPr wrap="square" rtlCol="0">
            <a:spAutoFit/>
          </a:bodyPr>
          <a:lstStyle/>
          <a:p>
            <a:r>
              <a:rPr lang="en-US" dirty="0">
                <a:solidFill>
                  <a:srgbClr val="C09F29"/>
                </a:solidFill>
                <a:latin typeface="+mn-lt"/>
              </a:rPr>
              <a:t>- Earnings news</a:t>
            </a:r>
          </a:p>
        </p:txBody>
      </p:sp>
      <p:cxnSp>
        <p:nvCxnSpPr>
          <p:cNvPr id="11" name="Straight Arrow Connector 10">
            <a:extLst>
              <a:ext uri="{FF2B5EF4-FFF2-40B4-BE49-F238E27FC236}">
                <a16:creationId xmlns:a16="http://schemas.microsoft.com/office/drawing/2014/main" id="{9B018C74-8B7B-D6EB-596D-3D6F6897C6D7}"/>
              </a:ext>
            </a:extLst>
          </p:cNvPr>
          <p:cNvCxnSpPr>
            <a:cxnSpLocks/>
          </p:cNvCxnSpPr>
          <p:nvPr/>
        </p:nvCxnSpPr>
        <p:spPr>
          <a:xfrm>
            <a:off x="6126006" y="2571749"/>
            <a:ext cx="2752676" cy="1914969"/>
          </a:xfrm>
          <a:prstGeom prst="straightConnector1">
            <a:avLst/>
          </a:prstGeom>
          <a:ln>
            <a:solidFill>
              <a:schemeClr val="tx2"/>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331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9BBF85-06CE-F62D-1084-676E78BA9142}"/>
              </a:ext>
            </a:extLst>
          </p:cNvPr>
          <p:cNvSpPr>
            <a:spLocks noGrp="1"/>
          </p:cNvSpPr>
          <p:nvPr>
            <p:ph type="title"/>
          </p:nvPr>
        </p:nvSpPr>
        <p:spPr/>
        <p:txBody>
          <a:bodyPr/>
          <a:lstStyle/>
          <a:p>
            <a:r>
              <a:rPr lang="en-US" dirty="0"/>
              <a:t>Market responsiveness to earnings news</a:t>
            </a:r>
          </a:p>
        </p:txBody>
      </p:sp>
      <p:sp>
        <p:nvSpPr>
          <p:cNvPr id="8" name="Content Placeholder 7">
            <a:extLst>
              <a:ext uri="{FF2B5EF4-FFF2-40B4-BE49-F238E27FC236}">
                <a16:creationId xmlns:a16="http://schemas.microsoft.com/office/drawing/2014/main" id="{969222F7-B58A-2975-4236-7634897E8B31}"/>
              </a:ext>
            </a:extLst>
          </p:cNvPr>
          <p:cNvSpPr>
            <a:spLocks noGrp="1"/>
          </p:cNvSpPr>
          <p:nvPr>
            <p:ph idx="1"/>
          </p:nvPr>
        </p:nvSpPr>
        <p:spPr>
          <a:xfrm>
            <a:off x="469445" y="1287253"/>
            <a:ext cx="3438186" cy="2918671"/>
          </a:xfrm>
        </p:spPr>
        <p:txBody>
          <a:bodyPr/>
          <a:lstStyle/>
          <a:p>
            <a:r>
              <a:rPr lang="en-US" dirty="0"/>
              <a:t>Markets react to the news in accounting information as well as anticipate it.</a:t>
            </a:r>
          </a:p>
        </p:txBody>
      </p:sp>
      <p:pic>
        <p:nvPicPr>
          <p:cNvPr id="6" name="Picture 5">
            <a:extLst>
              <a:ext uri="{FF2B5EF4-FFF2-40B4-BE49-F238E27FC236}">
                <a16:creationId xmlns:a16="http://schemas.microsoft.com/office/drawing/2014/main" id="{703891FB-66AF-185C-0F2F-774C39397D9D}"/>
              </a:ext>
            </a:extLst>
          </p:cNvPr>
          <p:cNvPicPr>
            <a:picLocks noChangeAspect="1"/>
          </p:cNvPicPr>
          <p:nvPr/>
        </p:nvPicPr>
        <p:blipFill>
          <a:blip r:embed="rId2"/>
          <a:srcRect l="2144"/>
          <a:stretch>
            <a:fillRect/>
          </a:stretch>
        </p:blipFill>
        <p:spPr>
          <a:xfrm>
            <a:off x="3821906" y="937576"/>
            <a:ext cx="5322094" cy="3485757"/>
          </a:xfrm>
          <a:prstGeom prst="rect">
            <a:avLst/>
          </a:prstGeom>
        </p:spPr>
      </p:pic>
      <p:sp>
        <p:nvSpPr>
          <p:cNvPr id="9" name="Rectangle 8">
            <a:extLst>
              <a:ext uri="{FF2B5EF4-FFF2-40B4-BE49-F238E27FC236}">
                <a16:creationId xmlns:a16="http://schemas.microsoft.com/office/drawing/2014/main" id="{F4DD2871-9350-D577-73E9-3347AD630C7A}"/>
              </a:ext>
            </a:extLst>
          </p:cNvPr>
          <p:cNvSpPr/>
          <p:nvPr/>
        </p:nvSpPr>
        <p:spPr>
          <a:xfrm>
            <a:off x="6331675" y="1799484"/>
            <a:ext cx="431142" cy="1693809"/>
          </a:xfrm>
          <a:prstGeom prst="rect">
            <a:avLst/>
          </a:prstGeom>
          <a:noFill/>
          <a:ln w="28575">
            <a:solidFill>
              <a:srgbClr val="C09F29"/>
            </a:solidFill>
            <a:prstDash val="sysDash"/>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0011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F22A-445F-5495-83E5-1C2260FA1F93}"/>
              </a:ext>
            </a:extLst>
          </p:cNvPr>
          <p:cNvSpPr>
            <a:spLocks noGrp="1"/>
          </p:cNvSpPr>
          <p:nvPr>
            <p:ph type="title"/>
          </p:nvPr>
        </p:nvSpPr>
        <p:spPr/>
        <p:txBody>
          <a:bodyPr/>
          <a:lstStyle/>
          <a:p>
            <a:r>
              <a:rPr lang="en-US" dirty="0"/>
              <a:t>Market responses: Attention</a:t>
            </a:r>
          </a:p>
        </p:txBody>
      </p:sp>
      <p:sp>
        <p:nvSpPr>
          <p:cNvPr id="3" name="Content Placeholder 2">
            <a:extLst>
              <a:ext uri="{FF2B5EF4-FFF2-40B4-BE49-F238E27FC236}">
                <a16:creationId xmlns:a16="http://schemas.microsoft.com/office/drawing/2014/main" id="{A19B5CE9-4B0C-4344-C997-2947E8A0278B}"/>
              </a:ext>
            </a:extLst>
          </p:cNvPr>
          <p:cNvSpPr>
            <a:spLocks noGrp="1"/>
          </p:cNvSpPr>
          <p:nvPr>
            <p:ph idx="1"/>
          </p:nvPr>
        </p:nvSpPr>
        <p:spPr>
          <a:xfrm>
            <a:off x="469445" y="1083527"/>
            <a:ext cx="3980315" cy="2084481"/>
          </a:xfrm>
        </p:spPr>
        <p:txBody>
          <a:bodyPr/>
          <a:lstStyle/>
          <a:p>
            <a:r>
              <a:rPr lang="en-US" dirty="0"/>
              <a:t>On social media, investors of all types respond and discuss/post about firms more on earnings announcement days.</a:t>
            </a:r>
          </a:p>
          <a:p>
            <a:endParaRPr lang="en-US" dirty="0"/>
          </a:p>
          <a:p>
            <a:r>
              <a:rPr lang="en-US" dirty="0"/>
              <a:t>Source: Booker, Curtis, Richardson, </a:t>
            </a:r>
            <a:r>
              <a:rPr lang="en-US" i="1" dirty="0"/>
              <a:t>The Accounting Review</a:t>
            </a:r>
            <a:r>
              <a:rPr lang="en-US" dirty="0"/>
              <a:t> 2023. </a:t>
            </a:r>
          </a:p>
        </p:txBody>
      </p:sp>
      <p:pic>
        <p:nvPicPr>
          <p:cNvPr id="5" name="Picture 4">
            <a:extLst>
              <a:ext uri="{FF2B5EF4-FFF2-40B4-BE49-F238E27FC236}">
                <a16:creationId xmlns:a16="http://schemas.microsoft.com/office/drawing/2014/main" id="{1891FC5D-6CA9-438F-8F6F-3E2CAD4DF085}"/>
              </a:ext>
            </a:extLst>
          </p:cNvPr>
          <p:cNvPicPr>
            <a:picLocks noChangeAspect="1"/>
          </p:cNvPicPr>
          <p:nvPr/>
        </p:nvPicPr>
        <p:blipFill>
          <a:blip r:embed="rId2"/>
          <a:stretch>
            <a:fillRect/>
          </a:stretch>
        </p:blipFill>
        <p:spPr>
          <a:xfrm>
            <a:off x="4449760" y="775368"/>
            <a:ext cx="4623173" cy="3910117"/>
          </a:xfrm>
          <a:prstGeom prst="rect">
            <a:avLst/>
          </a:prstGeom>
        </p:spPr>
      </p:pic>
    </p:spTree>
    <p:extLst>
      <p:ext uri="{BB962C8B-B14F-4D97-AF65-F5344CB8AC3E}">
        <p14:creationId xmlns:p14="http://schemas.microsoft.com/office/powerpoint/2010/main" val="869702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E2A244-60F9-889E-C455-CD39AAC56AE3}"/>
              </a:ext>
            </a:extLst>
          </p:cNvPr>
          <p:cNvSpPr>
            <a:spLocks noGrp="1"/>
          </p:cNvSpPr>
          <p:nvPr>
            <p:ph type="title"/>
          </p:nvPr>
        </p:nvSpPr>
        <p:spPr/>
        <p:txBody>
          <a:bodyPr/>
          <a:lstStyle/>
          <a:p>
            <a:r>
              <a:rPr lang="en-US" dirty="0"/>
              <a:t>Revision: What is accounting income?</a:t>
            </a:r>
          </a:p>
        </p:txBody>
      </p:sp>
      <p:sp>
        <p:nvSpPr>
          <p:cNvPr id="6" name="Content Placeholder 5">
            <a:extLst>
              <a:ext uri="{FF2B5EF4-FFF2-40B4-BE49-F238E27FC236}">
                <a16:creationId xmlns:a16="http://schemas.microsoft.com/office/drawing/2014/main" id="{6A57A959-C0C5-C827-E2EF-D543C893D12B}"/>
              </a:ext>
            </a:extLst>
          </p:cNvPr>
          <p:cNvSpPr>
            <a:spLocks noGrp="1"/>
          </p:cNvSpPr>
          <p:nvPr>
            <p:ph idx="1"/>
          </p:nvPr>
        </p:nvSpPr>
        <p:spPr>
          <a:xfrm>
            <a:off x="1458490" y="1718008"/>
            <a:ext cx="6134555" cy="2084481"/>
          </a:xfrm>
        </p:spPr>
        <p:txBody>
          <a:bodyPr/>
          <a:lstStyle/>
          <a:p>
            <a:r>
              <a:rPr lang="en-US" sz="2400" b="1" dirty="0">
                <a:solidFill>
                  <a:schemeClr val="tx2"/>
                </a:solidFill>
              </a:rPr>
              <a:t>Net Income = Revenues – Expenses</a:t>
            </a:r>
          </a:p>
          <a:p>
            <a:endParaRPr lang="en-US" dirty="0"/>
          </a:p>
          <a:p>
            <a:endParaRPr lang="en-US" dirty="0"/>
          </a:p>
          <a:p>
            <a:r>
              <a:rPr lang="en-US" dirty="0"/>
              <a:t>For an accounting period (often reported quarterly, and annually)</a:t>
            </a:r>
          </a:p>
        </p:txBody>
      </p:sp>
    </p:spTree>
    <p:extLst>
      <p:ext uri="{BB962C8B-B14F-4D97-AF65-F5344CB8AC3E}">
        <p14:creationId xmlns:p14="http://schemas.microsoft.com/office/powerpoint/2010/main" val="35554648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5F98-FC74-2C26-ACBF-C4F61D54928A}"/>
              </a:ext>
            </a:extLst>
          </p:cNvPr>
          <p:cNvSpPr>
            <a:spLocks noGrp="1"/>
          </p:cNvSpPr>
          <p:nvPr>
            <p:ph type="title"/>
          </p:nvPr>
        </p:nvSpPr>
        <p:spPr/>
        <p:txBody>
          <a:bodyPr/>
          <a:lstStyle/>
          <a:p>
            <a:r>
              <a:rPr lang="en-US" dirty="0"/>
              <a:t>Earnings Distributions</a:t>
            </a:r>
          </a:p>
        </p:txBody>
      </p:sp>
      <p:pic>
        <p:nvPicPr>
          <p:cNvPr id="5" name="Picture 4" descr="Histogram displaying frequency distribution of earnings intervals ranging from -0.25 to 0.35, with a notable spike just above zero around 0.05. The graph highlights a sharp increase in frequency at positive earnings intervals, suggesting clustering or concentration of earnings data near this value.">
            <a:extLst>
              <a:ext uri="{FF2B5EF4-FFF2-40B4-BE49-F238E27FC236}">
                <a16:creationId xmlns:a16="http://schemas.microsoft.com/office/drawing/2014/main" id="{48EEAA61-C874-5B4A-43BB-CC3270324E1C}"/>
              </a:ext>
            </a:extLst>
          </p:cNvPr>
          <p:cNvPicPr>
            <a:picLocks noChangeAspect="1" noChangeArrowheads="1"/>
          </p:cNvPicPr>
          <p:nvPr/>
        </p:nvPicPr>
        <p:blipFill>
          <a:blip r:embed="rId3" cstate="print"/>
          <a:srcRect/>
          <a:stretch>
            <a:fillRect/>
          </a:stretch>
        </p:blipFill>
        <p:spPr bwMode="auto">
          <a:xfrm>
            <a:off x="1562100" y="924119"/>
            <a:ext cx="6019800" cy="3581400"/>
          </a:xfrm>
          <a:prstGeom prst="rect">
            <a:avLst/>
          </a:prstGeom>
          <a:noFill/>
          <a:ln w="9525">
            <a:noFill/>
            <a:miter lim="800000"/>
            <a:headEnd/>
            <a:tailEnd/>
          </a:ln>
        </p:spPr>
      </p:pic>
      <p:sp>
        <p:nvSpPr>
          <p:cNvPr id="6" name="Rectangle 5">
            <a:extLst>
              <a:ext uri="{FF2B5EF4-FFF2-40B4-BE49-F238E27FC236}">
                <a16:creationId xmlns:a16="http://schemas.microsoft.com/office/drawing/2014/main" id="{592A8537-E58C-7A75-5030-DEF9AF6E2AC5}"/>
              </a:ext>
            </a:extLst>
          </p:cNvPr>
          <p:cNvSpPr>
            <a:spLocks noChangeArrowheads="1"/>
          </p:cNvSpPr>
          <p:nvPr/>
        </p:nvSpPr>
        <p:spPr bwMode="auto">
          <a:xfrm>
            <a:off x="122076" y="4505519"/>
            <a:ext cx="8763000" cy="533400"/>
          </a:xfrm>
          <a:prstGeom prst="rect">
            <a:avLst/>
          </a:prstGeom>
          <a:noFill/>
          <a:ln w="9525">
            <a:noFill/>
            <a:miter lim="800000"/>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eaLnBrk="1" hangingPunct="1">
              <a:spcBef>
                <a:spcPct val="20000"/>
              </a:spcBef>
            </a:pPr>
            <a:r>
              <a:rPr lang="en-US" sz="2000" b="1" dirty="0"/>
              <a:t>Source: Burgstahler and </a:t>
            </a:r>
            <a:r>
              <a:rPr lang="en-US" sz="2000" b="1" dirty="0" err="1"/>
              <a:t>Dichev</a:t>
            </a:r>
            <a:r>
              <a:rPr lang="en-US" sz="2000" b="1" dirty="0"/>
              <a:t>, 1997 </a:t>
            </a:r>
            <a:r>
              <a:rPr lang="en-US" sz="2000" b="1" i="1" dirty="0"/>
              <a:t>J. of Accounting &amp; Economics</a:t>
            </a:r>
            <a:r>
              <a:rPr lang="en-US" sz="3200" b="1" dirty="0"/>
              <a:t> </a:t>
            </a:r>
          </a:p>
        </p:txBody>
      </p:sp>
      <p:sp>
        <p:nvSpPr>
          <p:cNvPr id="3" name="Rectangle 2">
            <a:extLst>
              <a:ext uri="{FF2B5EF4-FFF2-40B4-BE49-F238E27FC236}">
                <a16:creationId xmlns:a16="http://schemas.microsoft.com/office/drawing/2014/main" id="{B3179C25-C347-6EE0-E3A1-D98AE49516FB}"/>
              </a:ext>
            </a:extLst>
          </p:cNvPr>
          <p:cNvSpPr/>
          <p:nvPr/>
        </p:nvSpPr>
        <p:spPr>
          <a:xfrm>
            <a:off x="4245090" y="2349961"/>
            <a:ext cx="431142" cy="1544530"/>
          </a:xfrm>
          <a:prstGeom prst="rect">
            <a:avLst/>
          </a:prstGeom>
          <a:noFill/>
          <a:ln w="28575">
            <a:solidFill>
              <a:srgbClr val="C09F29"/>
            </a:solidFill>
            <a:prstDash val="sysDash"/>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0614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3BB69F-6996-2ED8-1211-B5B31D7DE7E9}"/>
              </a:ext>
            </a:extLst>
          </p:cNvPr>
          <p:cNvSpPr>
            <a:spLocks noGrp="1"/>
          </p:cNvSpPr>
          <p:nvPr>
            <p:ph type="title"/>
          </p:nvPr>
        </p:nvSpPr>
        <p:spPr/>
        <p:txBody>
          <a:bodyPr/>
          <a:lstStyle/>
          <a:p>
            <a:r>
              <a:rPr lang="en-US" dirty="0"/>
              <a:t>Earnings and Compensation</a:t>
            </a:r>
          </a:p>
        </p:txBody>
      </p:sp>
      <p:sp>
        <p:nvSpPr>
          <p:cNvPr id="6" name="Content Placeholder 5">
            <a:extLst>
              <a:ext uri="{FF2B5EF4-FFF2-40B4-BE49-F238E27FC236}">
                <a16:creationId xmlns:a16="http://schemas.microsoft.com/office/drawing/2014/main" id="{BCCA0FFF-B2AC-E41E-E31F-F55AA41B2A93}"/>
              </a:ext>
            </a:extLst>
          </p:cNvPr>
          <p:cNvSpPr>
            <a:spLocks noGrp="1"/>
          </p:cNvSpPr>
          <p:nvPr>
            <p:ph idx="1"/>
          </p:nvPr>
        </p:nvSpPr>
        <p:spPr>
          <a:xfrm>
            <a:off x="469446" y="1083527"/>
            <a:ext cx="4505270" cy="923331"/>
          </a:xfrm>
        </p:spPr>
        <p:txBody>
          <a:bodyPr/>
          <a:lstStyle/>
          <a:p>
            <a:r>
              <a:rPr lang="en-US" dirty="0"/>
              <a:t>When compensation is tied to a performance measure, hurdle rates and caps can influence behavior.</a:t>
            </a:r>
          </a:p>
        </p:txBody>
      </p:sp>
      <p:pic>
        <p:nvPicPr>
          <p:cNvPr id="8" name="Picture 7">
            <a:extLst>
              <a:ext uri="{FF2B5EF4-FFF2-40B4-BE49-F238E27FC236}">
                <a16:creationId xmlns:a16="http://schemas.microsoft.com/office/drawing/2014/main" id="{641B6405-4F55-695F-78BC-E2B3E055A068}"/>
              </a:ext>
            </a:extLst>
          </p:cNvPr>
          <p:cNvPicPr>
            <a:picLocks noChangeAspect="1"/>
          </p:cNvPicPr>
          <p:nvPr/>
        </p:nvPicPr>
        <p:blipFill>
          <a:blip r:embed="rId2"/>
          <a:stretch>
            <a:fillRect/>
          </a:stretch>
        </p:blipFill>
        <p:spPr>
          <a:xfrm>
            <a:off x="5022877" y="933641"/>
            <a:ext cx="3737360" cy="3518759"/>
          </a:xfrm>
          <a:prstGeom prst="rect">
            <a:avLst/>
          </a:prstGeom>
        </p:spPr>
      </p:pic>
      <p:cxnSp>
        <p:nvCxnSpPr>
          <p:cNvPr id="10" name="Straight Arrow Connector 9">
            <a:extLst>
              <a:ext uri="{FF2B5EF4-FFF2-40B4-BE49-F238E27FC236}">
                <a16:creationId xmlns:a16="http://schemas.microsoft.com/office/drawing/2014/main" id="{DEBF929E-6150-1D00-312E-88D65382EF66}"/>
              </a:ext>
            </a:extLst>
          </p:cNvPr>
          <p:cNvCxnSpPr>
            <a:cxnSpLocks/>
            <a:stCxn id="11" idx="3"/>
          </p:cNvCxnSpPr>
          <p:nvPr/>
        </p:nvCxnSpPr>
        <p:spPr>
          <a:xfrm flipV="1">
            <a:off x="4276278" y="2771627"/>
            <a:ext cx="2327722" cy="993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5692552-F975-ECC3-AB3D-16BA764662A7}"/>
              </a:ext>
            </a:extLst>
          </p:cNvPr>
          <p:cNvSpPr txBox="1"/>
          <p:nvPr/>
        </p:nvSpPr>
        <p:spPr>
          <a:xfrm>
            <a:off x="594989" y="2409267"/>
            <a:ext cx="3681289" cy="923330"/>
          </a:xfrm>
          <a:prstGeom prst="rect">
            <a:avLst/>
          </a:prstGeom>
          <a:solidFill>
            <a:schemeClr val="tx2"/>
          </a:solidFill>
        </p:spPr>
        <p:txBody>
          <a:bodyPr wrap="square" rtlCol="0">
            <a:spAutoFit/>
          </a:bodyPr>
          <a:lstStyle/>
          <a:p>
            <a:r>
              <a:rPr lang="en-US" dirty="0">
                <a:solidFill>
                  <a:srgbClr val="C09F29"/>
                </a:solidFill>
                <a:latin typeface="+mn-lt"/>
              </a:rPr>
              <a:t>Very significant increase for minor performance metric improvement  </a:t>
            </a:r>
          </a:p>
        </p:txBody>
      </p:sp>
      <p:sp>
        <p:nvSpPr>
          <p:cNvPr id="12" name="TextBox 11">
            <a:extLst>
              <a:ext uri="{FF2B5EF4-FFF2-40B4-BE49-F238E27FC236}">
                <a16:creationId xmlns:a16="http://schemas.microsoft.com/office/drawing/2014/main" id="{91CDBF20-BC46-69B4-7D00-7B6A288421AF}"/>
              </a:ext>
            </a:extLst>
          </p:cNvPr>
          <p:cNvSpPr txBox="1"/>
          <p:nvPr/>
        </p:nvSpPr>
        <p:spPr>
          <a:xfrm>
            <a:off x="5159490" y="590702"/>
            <a:ext cx="2574103" cy="369332"/>
          </a:xfrm>
          <a:prstGeom prst="rect">
            <a:avLst/>
          </a:prstGeom>
          <a:solidFill>
            <a:schemeClr val="tx2"/>
          </a:solidFill>
        </p:spPr>
        <p:txBody>
          <a:bodyPr wrap="none" rtlCol="0">
            <a:spAutoFit/>
          </a:bodyPr>
          <a:lstStyle/>
          <a:p>
            <a:r>
              <a:rPr lang="en-US" dirty="0">
                <a:solidFill>
                  <a:srgbClr val="C09F29"/>
                </a:solidFill>
                <a:latin typeface="+mn-lt"/>
              </a:rPr>
              <a:t>“Pay for performance”</a:t>
            </a:r>
          </a:p>
        </p:txBody>
      </p:sp>
      <p:cxnSp>
        <p:nvCxnSpPr>
          <p:cNvPr id="14" name="Straight Connector 13">
            <a:extLst>
              <a:ext uri="{FF2B5EF4-FFF2-40B4-BE49-F238E27FC236}">
                <a16:creationId xmlns:a16="http://schemas.microsoft.com/office/drawing/2014/main" id="{AE6DD63B-3131-04A2-CA98-25FAFEFDFF42}"/>
              </a:ext>
            </a:extLst>
          </p:cNvPr>
          <p:cNvCxnSpPr/>
          <p:nvPr/>
        </p:nvCxnSpPr>
        <p:spPr>
          <a:xfrm flipV="1">
            <a:off x="6656642" y="1767208"/>
            <a:ext cx="1307640" cy="72015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752A9E8-4B30-9302-0BD0-898C57654152}"/>
              </a:ext>
            </a:extLst>
          </p:cNvPr>
          <p:cNvCxnSpPr/>
          <p:nvPr/>
        </p:nvCxnSpPr>
        <p:spPr>
          <a:xfrm>
            <a:off x="6713496" y="994943"/>
            <a:ext cx="596966" cy="1047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30A3E9F-AF87-8C88-4277-FF9C080DDCFC}"/>
              </a:ext>
            </a:extLst>
          </p:cNvPr>
          <p:cNvCxnSpPr>
            <a:cxnSpLocks/>
            <a:stCxn id="19" idx="3"/>
          </p:cNvCxnSpPr>
          <p:nvPr/>
        </p:nvCxnSpPr>
        <p:spPr>
          <a:xfrm flipV="1">
            <a:off x="4276278" y="1890392"/>
            <a:ext cx="4109670" cy="23062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A8C451E-600E-2224-CB8C-9418D133E030}"/>
              </a:ext>
            </a:extLst>
          </p:cNvPr>
          <p:cNvSpPr txBox="1"/>
          <p:nvPr/>
        </p:nvSpPr>
        <p:spPr>
          <a:xfrm>
            <a:off x="578015" y="3735006"/>
            <a:ext cx="3698263" cy="923330"/>
          </a:xfrm>
          <a:prstGeom prst="rect">
            <a:avLst/>
          </a:prstGeom>
          <a:solidFill>
            <a:schemeClr val="tx2"/>
          </a:solidFill>
        </p:spPr>
        <p:txBody>
          <a:bodyPr wrap="square" rtlCol="0">
            <a:spAutoFit/>
          </a:bodyPr>
          <a:lstStyle/>
          <a:p>
            <a:r>
              <a:rPr lang="en-US" dirty="0">
                <a:solidFill>
                  <a:srgbClr val="C09F29"/>
                </a:solidFill>
                <a:latin typeface="+mn-lt"/>
              </a:rPr>
              <a:t>Versus: </a:t>
            </a:r>
          </a:p>
          <a:p>
            <a:r>
              <a:rPr lang="en-US" dirty="0">
                <a:solidFill>
                  <a:srgbClr val="C09F29"/>
                </a:solidFill>
                <a:latin typeface="+mn-lt"/>
              </a:rPr>
              <a:t>No pay increase regardless of extra performance</a:t>
            </a:r>
          </a:p>
        </p:txBody>
      </p:sp>
    </p:spTree>
    <p:extLst>
      <p:ext uri="{BB962C8B-B14F-4D97-AF65-F5344CB8AC3E}">
        <p14:creationId xmlns:p14="http://schemas.microsoft.com/office/powerpoint/2010/main" val="915266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A585-84F5-A222-23E5-F0BE3EC54E20}"/>
              </a:ext>
            </a:extLst>
          </p:cNvPr>
          <p:cNvSpPr>
            <a:spLocks noGrp="1"/>
          </p:cNvSpPr>
          <p:nvPr>
            <p:ph type="title"/>
          </p:nvPr>
        </p:nvSpPr>
        <p:spPr/>
        <p:txBody>
          <a:bodyPr/>
          <a:lstStyle/>
          <a:p>
            <a:r>
              <a:rPr lang="en-US" dirty="0"/>
              <a:t>The Income Statement, revision</a:t>
            </a:r>
          </a:p>
        </p:txBody>
      </p:sp>
      <p:sp>
        <p:nvSpPr>
          <p:cNvPr id="3" name="Content Placeholder 2">
            <a:extLst>
              <a:ext uri="{FF2B5EF4-FFF2-40B4-BE49-F238E27FC236}">
                <a16:creationId xmlns:a16="http://schemas.microsoft.com/office/drawing/2014/main" id="{67E4407E-FD98-D1EC-8919-665AE6082521}"/>
              </a:ext>
            </a:extLst>
          </p:cNvPr>
          <p:cNvSpPr>
            <a:spLocks noGrp="1"/>
          </p:cNvSpPr>
          <p:nvPr>
            <p:ph idx="1"/>
          </p:nvPr>
        </p:nvSpPr>
        <p:spPr>
          <a:xfrm>
            <a:off x="469445" y="1083527"/>
            <a:ext cx="8394637" cy="2084481"/>
          </a:xfrm>
        </p:spPr>
        <p:txBody>
          <a:bodyPr/>
          <a:lstStyle/>
          <a:p>
            <a:r>
              <a:rPr lang="en-US" dirty="0"/>
              <a:t>Displays financial performance derived from business operations over a specific accounting period by reporting:</a:t>
            </a:r>
          </a:p>
          <a:p>
            <a:pPr marL="285750" indent="-285750">
              <a:buFont typeface="Arial" panose="020B0604020202020204" pitchFamily="34" charset="0"/>
              <a:buChar char="•"/>
            </a:pPr>
            <a:r>
              <a:rPr lang="en-US" b="1" dirty="0"/>
              <a:t>Revenue</a:t>
            </a:r>
            <a:r>
              <a:rPr lang="en-US" dirty="0"/>
              <a:t>: inflows of economic benefits that increase shareholders equity.</a:t>
            </a:r>
          </a:p>
          <a:p>
            <a:pPr marL="801688" lvl="1" indent="-285750"/>
            <a:r>
              <a:rPr lang="en-US" dirty="0"/>
              <a:t>e.g., sales revenue, service revenue, fees earned</a:t>
            </a:r>
          </a:p>
          <a:p>
            <a:pPr marL="285750" indent="-285750">
              <a:buFont typeface="Arial" panose="020B0604020202020204" pitchFamily="34" charset="0"/>
              <a:buChar char="•"/>
            </a:pPr>
            <a:r>
              <a:rPr lang="en-US" b="1" dirty="0"/>
              <a:t>Expenses</a:t>
            </a:r>
            <a:r>
              <a:rPr lang="en-US" dirty="0"/>
              <a:t>: Use or loss of economic benefits that decrease shareholders equity.  </a:t>
            </a:r>
          </a:p>
          <a:p>
            <a:pPr marL="801688" lvl="1" indent="-285750"/>
            <a:r>
              <a:rPr lang="en-US" dirty="0"/>
              <a:t>Incurred when you use resources to generate revenue, e.g., cost of goods sold, wages and salaries</a:t>
            </a:r>
          </a:p>
          <a:p>
            <a:r>
              <a:rPr lang="en-US" dirty="0"/>
              <a:t>If revenues are greater than expenses, a </a:t>
            </a:r>
            <a:r>
              <a:rPr lang="en-US" b="1" dirty="0">
                <a:solidFill>
                  <a:schemeClr val="tx2"/>
                </a:solidFill>
              </a:rPr>
              <a:t>net profit</a:t>
            </a:r>
            <a:r>
              <a:rPr lang="en-US" dirty="0"/>
              <a:t> is reported</a:t>
            </a:r>
          </a:p>
          <a:p>
            <a:r>
              <a:rPr lang="en-US" dirty="0"/>
              <a:t>If revenues are less than expenses, a </a:t>
            </a:r>
            <a:r>
              <a:rPr lang="en-US" b="1" dirty="0"/>
              <a:t>net loss</a:t>
            </a:r>
            <a:r>
              <a:rPr lang="en-US" dirty="0"/>
              <a:t> is reported</a:t>
            </a:r>
          </a:p>
          <a:p>
            <a:endParaRPr lang="en-US" dirty="0"/>
          </a:p>
        </p:txBody>
      </p:sp>
    </p:spTree>
    <p:extLst>
      <p:ext uri="{BB962C8B-B14F-4D97-AF65-F5344CB8AC3E}">
        <p14:creationId xmlns:p14="http://schemas.microsoft.com/office/powerpoint/2010/main" val="6784318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F7B24-2CDD-E5FE-903B-BE50C20E1194}"/>
              </a:ext>
            </a:extLst>
          </p:cNvPr>
          <p:cNvSpPr>
            <a:spLocks noGrp="1"/>
          </p:cNvSpPr>
          <p:nvPr>
            <p:ph type="title"/>
          </p:nvPr>
        </p:nvSpPr>
        <p:spPr>
          <a:xfrm>
            <a:off x="183032" y="68818"/>
            <a:ext cx="6134555" cy="369332"/>
          </a:xfrm>
        </p:spPr>
        <p:txBody>
          <a:bodyPr/>
          <a:lstStyle/>
          <a:p>
            <a:r>
              <a:rPr lang="en-US" dirty="0"/>
              <a:t>Understanding the Income statement</a:t>
            </a:r>
          </a:p>
        </p:txBody>
      </p:sp>
      <p:sp>
        <p:nvSpPr>
          <p:cNvPr id="7" name="Down Arrow 7">
            <a:extLst>
              <a:ext uri="{FF2B5EF4-FFF2-40B4-BE49-F238E27FC236}">
                <a16:creationId xmlns:a16="http://schemas.microsoft.com/office/drawing/2014/main" id="{91D57515-7514-0AE4-4E0E-87A825BBE93E}"/>
              </a:ext>
            </a:extLst>
          </p:cNvPr>
          <p:cNvSpPr/>
          <p:nvPr/>
        </p:nvSpPr>
        <p:spPr>
          <a:xfrm>
            <a:off x="5774064" y="742950"/>
            <a:ext cx="467323" cy="38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8">
            <a:extLst>
              <a:ext uri="{FF2B5EF4-FFF2-40B4-BE49-F238E27FC236}">
                <a16:creationId xmlns:a16="http://schemas.microsoft.com/office/drawing/2014/main" id="{1D0DB467-6932-C63A-F64E-4F7DEDF86708}"/>
              </a:ext>
            </a:extLst>
          </p:cNvPr>
          <p:cNvSpPr txBox="1"/>
          <p:nvPr/>
        </p:nvSpPr>
        <p:spPr>
          <a:xfrm>
            <a:off x="614334" y="682896"/>
            <a:ext cx="3743717"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Core operating: </a:t>
            </a:r>
          </a:p>
          <a:p>
            <a:r>
              <a:rPr lang="en-US" dirty="0"/>
              <a:t>Sales, COGS, SG&amp;A, Depreciation </a:t>
            </a:r>
          </a:p>
        </p:txBody>
      </p:sp>
      <p:sp>
        <p:nvSpPr>
          <p:cNvPr id="9" name="TextBox 9">
            <a:extLst>
              <a:ext uri="{FF2B5EF4-FFF2-40B4-BE49-F238E27FC236}">
                <a16:creationId xmlns:a16="http://schemas.microsoft.com/office/drawing/2014/main" id="{142019D0-816E-4FCD-B5AD-17177C99D064}"/>
              </a:ext>
            </a:extLst>
          </p:cNvPr>
          <p:cNvSpPr txBox="1"/>
          <p:nvPr/>
        </p:nvSpPr>
        <p:spPr>
          <a:xfrm>
            <a:off x="614334" y="1470461"/>
            <a:ext cx="3900620" cy="120032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Core Non-operating:</a:t>
            </a:r>
          </a:p>
          <a:p>
            <a:r>
              <a:rPr lang="en-US" dirty="0"/>
              <a:t>Interest, minority interests</a:t>
            </a:r>
          </a:p>
          <a:p>
            <a:r>
              <a:rPr lang="en-US" dirty="0"/>
              <a:t>Non-operating income, income tax</a:t>
            </a:r>
          </a:p>
          <a:p>
            <a:endParaRPr lang="en-US" dirty="0"/>
          </a:p>
        </p:txBody>
      </p:sp>
      <p:sp>
        <p:nvSpPr>
          <p:cNvPr id="11" name="TextBox 11">
            <a:extLst>
              <a:ext uri="{FF2B5EF4-FFF2-40B4-BE49-F238E27FC236}">
                <a16:creationId xmlns:a16="http://schemas.microsoft.com/office/drawing/2014/main" id="{8CA02081-DB49-4063-6FCC-BE948783B16E}"/>
              </a:ext>
            </a:extLst>
          </p:cNvPr>
          <p:cNvSpPr txBox="1"/>
          <p:nvPr/>
        </p:nvSpPr>
        <p:spPr>
          <a:xfrm>
            <a:off x="614334" y="2977072"/>
            <a:ext cx="5047344" cy="175432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Non-core events/items:</a:t>
            </a:r>
          </a:p>
          <a:p>
            <a:r>
              <a:rPr lang="en-US" dirty="0"/>
              <a:t>	-restructuring charges</a:t>
            </a:r>
          </a:p>
          <a:p>
            <a:r>
              <a:rPr lang="en-US" dirty="0"/>
              <a:t>	-write-offs</a:t>
            </a:r>
          </a:p>
          <a:p>
            <a:r>
              <a:rPr lang="en-US" dirty="0"/>
              <a:t>	-M&amp;A costs</a:t>
            </a:r>
          </a:p>
          <a:p>
            <a:endParaRPr lang="en-US" dirty="0"/>
          </a:p>
          <a:p>
            <a:r>
              <a:rPr lang="en-US" dirty="0"/>
              <a:t>Discontinued operations, extraordinary items</a:t>
            </a:r>
          </a:p>
        </p:txBody>
      </p:sp>
      <p:sp>
        <p:nvSpPr>
          <p:cNvPr id="13" name="TextBox 14">
            <a:extLst>
              <a:ext uri="{FF2B5EF4-FFF2-40B4-BE49-F238E27FC236}">
                <a16:creationId xmlns:a16="http://schemas.microsoft.com/office/drawing/2014/main" id="{CCB51062-171A-3312-27FF-3367FC53EB72}"/>
              </a:ext>
            </a:extLst>
          </p:cNvPr>
          <p:cNvSpPr txBox="1"/>
          <p:nvPr/>
        </p:nvSpPr>
        <p:spPr>
          <a:xfrm>
            <a:off x="6241387" y="682896"/>
            <a:ext cx="1990417"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Most likely to recur</a:t>
            </a:r>
          </a:p>
        </p:txBody>
      </p:sp>
      <p:sp>
        <p:nvSpPr>
          <p:cNvPr id="14" name="TextBox 15">
            <a:extLst>
              <a:ext uri="{FF2B5EF4-FFF2-40B4-BE49-F238E27FC236}">
                <a16:creationId xmlns:a16="http://schemas.microsoft.com/office/drawing/2014/main" id="{5B89CA4B-C1C4-86DA-B620-189D2742DF75}"/>
              </a:ext>
            </a:extLst>
          </p:cNvPr>
          <p:cNvSpPr txBox="1"/>
          <p:nvPr/>
        </p:nvSpPr>
        <p:spPr>
          <a:xfrm>
            <a:off x="6317587" y="4362450"/>
            <a:ext cx="199522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Least likely to recur</a:t>
            </a:r>
          </a:p>
        </p:txBody>
      </p:sp>
    </p:spTree>
    <p:extLst>
      <p:ext uri="{BB962C8B-B14F-4D97-AF65-F5344CB8AC3E}">
        <p14:creationId xmlns:p14="http://schemas.microsoft.com/office/powerpoint/2010/main" val="5952734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illustrating progression from data analytics to agentic AI through automation and machine learning with generative AI. Four purple rounded rectangles contain white icons and labels: bar chart with magnifying glass for data analytics, gear for automation, human head with circuits for machine learning &amp; gen AI, and robot face for agentic AI, connected by rightward arrows.">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D61C-5264-4857-8BB3-1316C2A05287}"/>
              </a:ext>
            </a:extLst>
          </p:cNvPr>
          <p:cNvSpPr>
            <a:spLocks noGrp="1"/>
          </p:cNvSpPr>
          <p:nvPr>
            <p:ph type="title"/>
          </p:nvPr>
        </p:nvSpPr>
        <p:spPr/>
        <p:txBody>
          <a:bodyPr/>
          <a:lstStyle/>
          <a:p>
            <a:r>
              <a:rPr lang="en-US" dirty="0"/>
              <a:t>GAAP and Non-GAAP</a:t>
            </a:r>
          </a:p>
        </p:txBody>
      </p:sp>
      <p:sp>
        <p:nvSpPr>
          <p:cNvPr id="5" name="Rectangle 4">
            <a:extLst>
              <a:ext uri="{FF2B5EF4-FFF2-40B4-BE49-F238E27FC236}">
                <a16:creationId xmlns:a16="http://schemas.microsoft.com/office/drawing/2014/main" id="{58B5FCE9-EC7C-8690-7021-D6A23CAA8568}"/>
              </a:ext>
            </a:extLst>
          </p:cNvPr>
          <p:cNvSpPr/>
          <p:nvPr/>
        </p:nvSpPr>
        <p:spPr>
          <a:xfrm>
            <a:off x="544805" y="1009863"/>
            <a:ext cx="3479802" cy="1295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GAAP EPS</a:t>
            </a:r>
          </a:p>
        </p:txBody>
      </p:sp>
      <p:sp>
        <p:nvSpPr>
          <p:cNvPr id="6" name="Rectangle 5">
            <a:extLst>
              <a:ext uri="{FF2B5EF4-FFF2-40B4-BE49-F238E27FC236}">
                <a16:creationId xmlns:a16="http://schemas.microsoft.com/office/drawing/2014/main" id="{784404BA-3037-CF1F-8E6B-0C4F0F356A6C}"/>
              </a:ext>
            </a:extLst>
          </p:cNvPr>
          <p:cNvSpPr/>
          <p:nvPr/>
        </p:nvSpPr>
        <p:spPr>
          <a:xfrm>
            <a:off x="4780899" y="1009863"/>
            <a:ext cx="3386739" cy="1295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Pro-forma / Non-GAAP EPS</a:t>
            </a:r>
          </a:p>
        </p:txBody>
      </p:sp>
      <p:sp>
        <p:nvSpPr>
          <p:cNvPr id="8" name="TextBox 9">
            <a:extLst>
              <a:ext uri="{FF2B5EF4-FFF2-40B4-BE49-F238E27FC236}">
                <a16:creationId xmlns:a16="http://schemas.microsoft.com/office/drawing/2014/main" id="{C201E47E-B093-1F3E-BF70-FE41FEE57AFA}"/>
              </a:ext>
            </a:extLst>
          </p:cNvPr>
          <p:cNvSpPr txBox="1"/>
          <p:nvPr/>
        </p:nvSpPr>
        <p:spPr>
          <a:xfrm>
            <a:off x="446834" y="3087224"/>
            <a:ext cx="3675744"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Wingdings" pitchFamily="2" charset="2"/>
              <a:buChar char="ü"/>
            </a:pPr>
            <a:r>
              <a:rPr lang="en-US" sz="1600" dirty="0"/>
              <a:t>Measured according to well established rules (GAAP)</a:t>
            </a:r>
          </a:p>
          <a:p>
            <a:pPr marL="285750" indent="-285750">
              <a:buFont typeface="Wingdings" pitchFamily="2" charset="2"/>
              <a:buChar char="ü"/>
            </a:pPr>
            <a:r>
              <a:rPr lang="en-US" sz="1600" dirty="0"/>
              <a:t>Often comparable across firms</a:t>
            </a:r>
          </a:p>
          <a:p>
            <a:pPr marL="285750" indent="-285750">
              <a:buFont typeface="Wingdings" pitchFamily="2" charset="2"/>
              <a:buChar char="ü"/>
            </a:pPr>
            <a:r>
              <a:rPr lang="en-US" sz="1600" dirty="0"/>
              <a:t>Includes transitory items, discontinued operations and extraordinary items</a:t>
            </a:r>
          </a:p>
        </p:txBody>
      </p:sp>
      <p:sp>
        <p:nvSpPr>
          <p:cNvPr id="10" name="TextBox 11">
            <a:extLst>
              <a:ext uri="{FF2B5EF4-FFF2-40B4-BE49-F238E27FC236}">
                <a16:creationId xmlns:a16="http://schemas.microsoft.com/office/drawing/2014/main" id="{15791F63-95C7-C8C2-6E6A-ED2448C41112}"/>
              </a:ext>
            </a:extLst>
          </p:cNvPr>
          <p:cNvSpPr txBox="1"/>
          <p:nvPr/>
        </p:nvSpPr>
        <p:spPr>
          <a:xfrm>
            <a:off x="4816147" y="3087224"/>
            <a:ext cx="3881019"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Wingdings" pitchFamily="2" charset="2"/>
              <a:buChar char="ü"/>
            </a:pPr>
            <a:r>
              <a:rPr lang="en-US" sz="1600" dirty="0"/>
              <a:t>Based on managers discretion</a:t>
            </a:r>
          </a:p>
          <a:p>
            <a:pPr marL="285750" indent="-285750">
              <a:buFont typeface="Wingdings" pitchFamily="2" charset="2"/>
              <a:buChar char="ü"/>
            </a:pPr>
            <a:r>
              <a:rPr lang="en-US" sz="1600" dirty="0"/>
              <a:t>Not often comparable across firms</a:t>
            </a:r>
          </a:p>
          <a:p>
            <a:pPr marL="285750" indent="-285750">
              <a:buFont typeface="Wingdings" pitchFamily="2" charset="2"/>
              <a:buChar char="ü"/>
            </a:pPr>
            <a:r>
              <a:rPr lang="en-US" sz="1600" dirty="0"/>
              <a:t>Highlighted by the SEC as a potential fraud risk</a:t>
            </a:r>
          </a:p>
          <a:p>
            <a:pPr marL="285750" indent="-285750">
              <a:buFont typeface="Wingdings" pitchFamily="2" charset="2"/>
              <a:buChar char="ü"/>
            </a:pPr>
            <a:r>
              <a:rPr lang="en-US" sz="1600" dirty="0"/>
              <a:t>Measures core earnings, / the firm’s own measure of performance</a:t>
            </a:r>
          </a:p>
          <a:p>
            <a:pPr marL="285750" indent="-285750">
              <a:buFont typeface="Wingdings" pitchFamily="2" charset="2"/>
              <a:buChar char="ü"/>
            </a:pPr>
            <a:r>
              <a:rPr lang="en-US" sz="1600" dirty="0"/>
              <a:t>Often used in CEO compensation</a:t>
            </a:r>
          </a:p>
        </p:txBody>
      </p:sp>
    </p:spTree>
    <p:extLst>
      <p:ext uri="{BB962C8B-B14F-4D97-AF65-F5344CB8AC3E}">
        <p14:creationId xmlns:p14="http://schemas.microsoft.com/office/powerpoint/2010/main" val="3828400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EC15-0CEE-E137-D5D3-7CFAD980389A}"/>
              </a:ext>
            </a:extLst>
          </p:cNvPr>
          <p:cNvSpPr>
            <a:spLocks noGrp="1"/>
          </p:cNvSpPr>
          <p:nvPr>
            <p:ph type="title"/>
          </p:nvPr>
        </p:nvSpPr>
        <p:spPr>
          <a:xfrm>
            <a:off x="469446" y="406036"/>
            <a:ext cx="8037116" cy="369332"/>
          </a:xfrm>
        </p:spPr>
        <p:txBody>
          <a:bodyPr/>
          <a:lstStyle/>
          <a:p>
            <a:r>
              <a:rPr lang="en-US" dirty="0"/>
              <a:t>Frequency of Items Excluded from compensation targets</a:t>
            </a:r>
          </a:p>
        </p:txBody>
      </p:sp>
      <p:pic>
        <p:nvPicPr>
          <p:cNvPr id="8" name="Picture 7" descr="A table listing various financial categories alongside their corresponding percentages, likely representing the impact or distribution of each category. Key figures include Restructuring at 39%, Acquisitions at 38%, Write-downs at 17%, and Impairment and Stock compensation both at 16%.&#10;">
            <a:extLst>
              <a:ext uri="{FF2B5EF4-FFF2-40B4-BE49-F238E27FC236}">
                <a16:creationId xmlns:a16="http://schemas.microsoft.com/office/drawing/2014/main" id="{BF6CB19B-4F87-84E1-83D6-30B4640378E7}"/>
              </a:ext>
            </a:extLst>
          </p:cNvPr>
          <p:cNvPicPr>
            <a:picLocks noChangeAspect="1"/>
          </p:cNvPicPr>
          <p:nvPr/>
        </p:nvPicPr>
        <p:blipFill>
          <a:blip r:embed="rId3"/>
          <a:srcRect b="20106"/>
          <a:stretch>
            <a:fillRect/>
          </a:stretch>
        </p:blipFill>
        <p:spPr>
          <a:xfrm>
            <a:off x="469446" y="1515596"/>
            <a:ext cx="4094367" cy="3378772"/>
          </a:xfrm>
          <a:prstGeom prst="rect">
            <a:avLst/>
          </a:prstGeom>
        </p:spPr>
      </p:pic>
      <p:pic>
        <p:nvPicPr>
          <p:cNvPr id="10" name="Picture 9" descr="Table displaying financial adjustment categories with corresponding percentages. Categories include Amortization of acquired intangibles (10%), Capital charge (3%), Effects of regulation changes (2%), Mark-to-market (3%), Tax adjustments (15%), and Unclassified (46%).&#10;">
            <a:extLst>
              <a:ext uri="{FF2B5EF4-FFF2-40B4-BE49-F238E27FC236}">
                <a16:creationId xmlns:a16="http://schemas.microsoft.com/office/drawing/2014/main" id="{C3B86D4E-7B22-68C8-BF0B-FAF6C5CEDE31}"/>
              </a:ext>
            </a:extLst>
          </p:cNvPr>
          <p:cNvPicPr>
            <a:picLocks noChangeAspect="1"/>
          </p:cNvPicPr>
          <p:nvPr/>
        </p:nvPicPr>
        <p:blipFill>
          <a:blip r:embed="rId4"/>
          <a:stretch>
            <a:fillRect/>
          </a:stretch>
        </p:blipFill>
        <p:spPr>
          <a:xfrm>
            <a:off x="4543856" y="2411552"/>
            <a:ext cx="3912072" cy="1829220"/>
          </a:xfrm>
          <a:prstGeom prst="rect">
            <a:avLst/>
          </a:prstGeom>
        </p:spPr>
      </p:pic>
      <p:sp>
        <p:nvSpPr>
          <p:cNvPr id="14" name="TextBox 13">
            <a:extLst>
              <a:ext uri="{FF2B5EF4-FFF2-40B4-BE49-F238E27FC236}">
                <a16:creationId xmlns:a16="http://schemas.microsoft.com/office/drawing/2014/main" id="{703007FC-A8A7-9C2C-F2F9-83251568C644}"/>
              </a:ext>
            </a:extLst>
          </p:cNvPr>
          <p:cNvSpPr txBox="1"/>
          <p:nvPr/>
        </p:nvSpPr>
        <p:spPr>
          <a:xfrm>
            <a:off x="4717620" y="4240772"/>
            <a:ext cx="4572000" cy="830997"/>
          </a:xfrm>
          <a:prstGeom prst="rect">
            <a:avLst/>
          </a:prstGeom>
          <a:noFill/>
        </p:spPr>
        <p:txBody>
          <a:bodyPr wrap="square">
            <a:spAutoFit/>
          </a:bodyPr>
          <a:lstStyle/>
          <a:p>
            <a:pPr algn="l"/>
            <a:r>
              <a:rPr lang="en-US" sz="1200" b="1" i="0" dirty="0">
                <a:solidFill>
                  <a:srgbClr val="000000"/>
                </a:solidFill>
                <a:effectLst/>
                <a:latin typeface="Open Sans" panose="020B0606030504020204" pitchFamily="34" charset="0"/>
              </a:rPr>
              <a:t>Source: “The Use of Adjusted Earnings in Performance Contracts”</a:t>
            </a:r>
            <a:br>
              <a:rPr lang="en-US" sz="1200" b="0" i="0" dirty="0">
                <a:solidFill>
                  <a:srgbClr val="000000"/>
                </a:solidFill>
                <a:effectLst/>
                <a:latin typeface="Open Sans" panose="020B0606030504020204" pitchFamily="34" charset="0"/>
              </a:rPr>
            </a:br>
            <a:r>
              <a:rPr lang="en-US" sz="1200" b="0" i="0" dirty="0">
                <a:solidFill>
                  <a:srgbClr val="000000"/>
                </a:solidFill>
                <a:effectLst/>
                <a:latin typeface="Open Sans" panose="020B0606030504020204" pitchFamily="34" charset="0"/>
              </a:rPr>
              <a:t>Curtis, A., Li, V., and Patrick, P., (2021). </a:t>
            </a:r>
            <a:r>
              <a:rPr lang="en-US" sz="1200" b="0" i="1" dirty="0">
                <a:solidFill>
                  <a:srgbClr val="000000"/>
                </a:solidFill>
                <a:effectLst/>
                <a:latin typeface="Open Sans" panose="020B0606030504020204" pitchFamily="34" charset="0"/>
              </a:rPr>
              <a:t>Review of Accounting Studies</a:t>
            </a:r>
            <a:r>
              <a:rPr lang="en-US" sz="1200" b="0" i="0" dirty="0">
                <a:solidFill>
                  <a:srgbClr val="000000"/>
                </a:solidFill>
                <a:effectLst/>
                <a:latin typeface="Open Sans" panose="020B0606030504020204" pitchFamily="34" charset="0"/>
              </a:rPr>
              <a:t>, Vol. 26, pp. 1290–1322.</a:t>
            </a:r>
          </a:p>
        </p:txBody>
      </p:sp>
      <p:pic>
        <p:nvPicPr>
          <p:cNvPr id="3" name="Picture 2" descr="A table listing various financial categories alongside their corresponding percentages, likely representing the impact or distribution of each category. Key figures include Restructuring at 39%, Acquisitions at 38%, Write-downs at 17%, and Impairment and Stock compensation both at 16%.&#10;">
            <a:extLst>
              <a:ext uri="{FF2B5EF4-FFF2-40B4-BE49-F238E27FC236}">
                <a16:creationId xmlns:a16="http://schemas.microsoft.com/office/drawing/2014/main" id="{CC324AB5-573B-7A41-9FDD-4CA7253C5F00}"/>
              </a:ext>
            </a:extLst>
          </p:cNvPr>
          <p:cNvPicPr>
            <a:picLocks noChangeAspect="1"/>
          </p:cNvPicPr>
          <p:nvPr/>
        </p:nvPicPr>
        <p:blipFill>
          <a:blip r:embed="rId3"/>
          <a:srcRect t="80350"/>
          <a:stretch>
            <a:fillRect/>
          </a:stretch>
        </p:blipFill>
        <p:spPr>
          <a:xfrm>
            <a:off x="4563813" y="1515596"/>
            <a:ext cx="4094367" cy="830997"/>
          </a:xfrm>
          <a:prstGeom prst="rect">
            <a:avLst/>
          </a:prstGeom>
        </p:spPr>
      </p:pic>
      <p:sp>
        <p:nvSpPr>
          <p:cNvPr id="4" name="Rectangle 3">
            <a:extLst>
              <a:ext uri="{FF2B5EF4-FFF2-40B4-BE49-F238E27FC236}">
                <a16:creationId xmlns:a16="http://schemas.microsoft.com/office/drawing/2014/main" id="{3FD1A5C6-B614-B29B-EA69-DA63933A5DF5}"/>
              </a:ext>
            </a:extLst>
          </p:cNvPr>
          <p:cNvSpPr/>
          <p:nvPr/>
        </p:nvSpPr>
        <p:spPr>
          <a:xfrm>
            <a:off x="4622634" y="3933080"/>
            <a:ext cx="3883928" cy="344910"/>
          </a:xfrm>
          <a:prstGeom prst="rect">
            <a:avLst/>
          </a:prstGeom>
          <a:noFill/>
          <a:ln w="19050">
            <a:solidFill>
              <a:srgbClr val="C09F2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65468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BC00-A0D4-5953-1138-165E477B9F08}"/>
              </a:ext>
            </a:extLst>
          </p:cNvPr>
          <p:cNvSpPr>
            <a:spLocks noGrp="1"/>
          </p:cNvSpPr>
          <p:nvPr>
            <p:ph type="title"/>
          </p:nvPr>
        </p:nvSpPr>
        <p:spPr>
          <a:xfrm>
            <a:off x="469445" y="406036"/>
            <a:ext cx="7366915" cy="369332"/>
          </a:xfrm>
        </p:spPr>
        <p:txBody>
          <a:bodyPr/>
          <a:lstStyle/>
          <a:p>
            <a:r>
              <a:rPr lang="en-US" dirty="0"/>
              <a:t>Analyzing Public Disclosures, Activity</a:t>
            </a:r>
          </a:p>
        </p:txBody>
      </p:sp>
      <p:sp>
        <p:nvSpPr>
          <p:cNvPr id="4" name="Text Placeholder 3">
            <a:extLst>
              <a:ext uri="{FF2B5EF4-FFF2-40B4-BE49-F238E27FC236}">
                <a16:creationId xmlns:a16="http://schemas.microsoft.com/office/drawing/2014/main" id="{059C59D9-D7D2-844E-9697-C6CE6A44AD29}"/>
              </a:ext>
            </a:extLst>
          </p:cNvPr>
          <p:cNvSpPr>
            <a:spLocks noGrp="1"/>
          </p:cNvSpPr>
          <p:nvPr>
            <p:ph type="body" sz="quarter" idx="13"/>
          </p:nvPr>
        </p:nvSpPr>
        <p:spPr/>
        <p:txBody>
          <a:bodyPr/>
          <a:lstStyle/>
          <a:p>
            <a:r>
              <a:rPr lang="en-US" dirty="0"/>
              <a:t>Group Activity:</a:t>
            </a:r>
          </a:p>
          <a:p>
            <a:endParaRPr lang="en-US" dirty="0"/>
          </a:p>
          <a:p>
            <a:r>
              <a:rPr lang="en-US" b="1" dirty="0">
                <a:solidFill>
                  <a:schemeClr val="tx2"/>
                </a:solidFill>
              </a:rPr>
              <a:t>Part 1: Analysis of Marriott’s Public Disclosures (as a class).</a:t>
            </a:r>
          </a:p>
          <a:p>
            <a:r>
              <a:rPr lang="en-US" dirty="0">
                <a:hlinkClick r:id="rId3"/>
              </a:rPr>
              <a:t>Investor Relations | Marriott International</a:t>
            </a:r>
            <a:endParaRPr lang="en-US" dirty="0"/>
          </a:p>
          <a:p>
            <a:endParaRPr lang="en-US" dirty="0"/>
          </a:p>
          <a:p>
            <a:r>
              <a:rPr lang="en-US" dirty="0"/>
              <a:t>Part 2: Analysis of other company filings (in small groups)</a:t>
            </a:r>
          </a:p>
          <a:p>
            <a:endParaRPr lang="en-US" dirty="0"/>
          </a:p>
          <a:p>
            <a:endParaRPr lang="en-US" dirty="0"/>
          </a:p>
        </p:txBody>
      </p:sp>
    </p:spTree>
    <p:extLst>
      <p:ext uri="{BB962C8B-B14F-4D97-AF65-F5344CB8AC3E}">
        <p14:creationId xmlns:p14="http://schemas.microsoft.com/office/powerpoint/2010/main" val="23172497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AC86BB-AA9B-7DAA-7898-B8C6908DE069}"/>
              </a:ext>
            </a:extLst>
          </p:cNvPr>
          <p:cNvSpPr>
            <a:spLocks noGrp="1"/>
          </p:cNvSpPr>
          <p:nvPr>
            <p:ph type="title"/>
          </p:nvPr>
        </p:nvSpPr>
        <p:spPr/>
        <p:txBody>
          <a:bodyPr/>
          <a:lstStyle/>
          <a:p>
            <a:r>
              <a:rPr lang="en-US" dirty="0"/>
              <a:t>Marriott Earnings Report</a:t>
            </a:r>
          </a:p>
        </p:txBody>
      </p:sp>
      <p:sp>
        <p:nvSpPr>
          <p:cNvPr id="6" name="Content Placeholder 5">
            <a:extLst>
              <a:ext uri="{FF2B5EF4-FFF2-40B4-BE49-F238E27FC236}">
                <a16:creationId xmlns:a16="http://schemas.microsoft.com/office/drawing/2014/main" id="{6BEAF3D8-FE1B-7A0F-E720-F28B5C4A0692}"/>
              </a:ext>
            </a:extLst>
          </p:cNvPr>
          <p:cNvSpPr>
            <a:spLocks noGrp="1"/>
          </p:cNvSpPr>
          <p:nvPr>
            <p:ph idx="1"/>
          </p:nvPr>
        </p:nvSpPr>
        <p:spPr>
          <a:xfrm>
            <a:off x="217940" y="1083528"/>
            <a:ext cx="2771628" cy="1048494"/>
          </a:xfrm>
          <a:solidFill>
            <a:schemeClr val="tx2"/>
          </a:solidFill>
        </p:spPr>
        <p:txBody>
          <a:bodyPr/>
          <a:lstStyle/>
          <a:p>
            <a:r>
              <a:rPr lang="en-US" dirty="0">
                <a:solidFill>
                  <a:srgbClr val="C09F29"/>
                </a:solidFill>
              </a:rPr>
              <a:t>1. RevPAR: Revenue Per  Available Room (Non-GAAP), Key Performance Indicator (KPI)</a:t>
            </a:r>
          </a:p>
        </p:txBody>
      </p:sp>
      <p:pic>
        <p:nvPicPr>
          <p:cNvPr id="8" name="Picture 7">
            <a:extLst>
              <a:ext uri="{FF2B5EF4-FFF2-40B4-BE49-F238E27FC236}">
                <a16:creationId xmlns:a16="http://schemas.microsoft.com/office/drawing/2014/main" id="{61FC152C-F27B-DAA1-3F3F-DB22ABF6B641}"/>
              </a:ext>
            </a:extLst>
          </p:cNvPr>
          <p:cNvPicPr>
            <a:picLocks noChangeAspect="1"/>
          </p:cNvPicPr>
          <p:nvPr/>
        </p:nvPicPr>
        <p:blipFill>
          <a:blip r:embed="rId2"/>
          <a:stretch>
            <a:fillRect/>
          </a:stretch>
        </p:blipFill>
        <p:spPr>
          <a:xfrm>
            <a:off x="3419397" y="886793"/>
            <a:ext cx="5724603" cy="3650265"/>
          </a:xfrm>
          <a:prstGeom prst="rect">
            <a:avLst/>
          </a:prstGeom>
        </p:spPr>
      </p:pic>
      <p:cxnSp>
        <p:nvCxnSpPr>
          <p:cNvPr id="10" name="Straight Arrow Connector 9">
            <a:extLst>
              <a:ext uri="{FF2B5EF4-FFF2-40B4-BE49-F238E27FC236}">
                <a16:creationId xmlns:a16="http://schemas.microsoft.com/office/drawing/2014/main" id="{5664E461-0D38-A95D-EFA1-6329D061C352}"/>
              </a:ext>
            </a:extLst>
          </p:cNvPr>
          <p:cNvCxnSpPr>
            <a:cxnSpLocks/>
            <a:stCxn id="6" idx="3"/>
          </p:cNvCxnSpPr>
          <p:nvPr/>
        </p:nvCxnSpPr>
        <p:spPr>
          <a:xfrm>
            <a:off x="2989568" y="1607775"/>
            <a:ext cx="2113068" cy="566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7DB7204-1567-9C5E-C3FB-4585C148A23A}"/>
              </a:ext>
            </a:extLst>
          </p:cNvPr>
          <p:cNvSpPr txBox="1"/>
          <p:nvPr/>
        </p:nvSpPr>
        <p:spPr>
          <a:xfrm>
            <a:off x="469445" y="2416290"/>
            <a:ext cx="2949952" cy="646331"/>
          </a:xfrm>
          <a:prstGeom prst="rect">
            <a:avLst/>
          </a:prstGeom>
          <a:solidFill>
            <a:schemeClr val="tx2"/>
          </a:solidFill>
        </p:spPr>
        <p:txBody>
          <a:bodyPr wrap="square" rtlCol="0">
            <a:spAutoFit/>
          </a:bodyPr>
          <a:lstStyle/>
          <a:p>
            <a:r>
              <a:rPr lang="en-US" dirty="0">
                <a:solidFill>
                  <a:srgbClr val="C09F29"/>
                </a:solidFill>
                <a:latin typeface="+mn-lt"/>
              </a:rPr>
              <a:t>2. Reported EPS (GAAP), adjusted EPS (Non-GAAP)</a:t>
            </a:r>
          </a:p>
        </p:txBody>
      </p:sp>
      <p:cxnSp>
        <p:nvCxnSpPr>
          <p:cNvPr id="14" name="Straight Arrow Connector 13">
            <a:extLst>
              <a:ext uri="{FF2B5EF4-FFF2-40B4-BE49-F238E27FC236}">
                <a16:creationId xmlns:a16="http://schemas.microsoft.com/office/drawing/2014/main" id="{0A0D9100-C7BC-7584-2AA6-1D18575D5EF2}"/>
              </a:ext>
            </a:extLst>
          </p:cNvPr>
          <p:cNvCxnSpPr>
            <a:stCxn id="11" idx="3"/>
          </p:cNvCxnSpPr>
          <p:nvPr/>
        </p:nvCxnSpPr>
        <p:spPr>
          <a:xfrm>
            <a:off x="3419397" y="2739456"/>
            <a:ext cx="707248" cy="155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CBF912A-0AB3-744C-AB31-80A9A3717E10}"/>
              </a:ext>
            </a:extLst>
          </p:cNvPr>
          <p:cNvSpPr txBox="1"/>
          <p:nvPr/>
        </p:nvSpPr>
        <p:spPr>
          <a:xfrm>
            <a:off x="427594" y="3222510"/>
            <a:ext cx="2949952" cy="923330"/>
          </a:xfrm>
          <a:prstGeom prst="rect">
            <a:avLst/>
          </a:prstGeom>
          <a:solidFill>
            <a:schemeClr val="tx2"/>
          </a:solidFill>
        </p:spPr>
        <p:txBody>
          <a:bodyPr wrap="square" rtlCol="0">
            <a:spAutoFit/>
          </a:bodyPr>
          <a:lstStyle/>
          <a:p>
            <a:r>
              <a:rPr lang="en-US" dirty="0">
                <a:solidFill>
                  <a:srgbClr val="C09F29"/>
                </a:solidFill>
                <a:latin typeface="+mn-lt"/>
              </a:rPr>
              <a:t>3. Reported Net Income (GAAP), adjusted Net income (Non-GAAP)</a:t>
            </a:r>
          </a:p>
        </p:txBody>
      </p:sp>
      <p:cxnSp>
        <p:nvCxnSpPr>
          <p:cNvPr id="17" name="Straight Arrow Connector 16">
            <a:extLst>
              <a:ext uri="{FF2B5EF4-FFF2-40B4-BE49-F238E27FC236}">
                <a16:creationId xmlns:a16="http://schemas.microsoft.com/office/drawing/2014/main" id="{C94CF3E2-65A2-3906-D19A-8EBCD0C005B8}"/>
              </a:ext>
            </a:extLst>
          </p:cNvPr>
          <p:cNvCxnSpPr>
            <a:cxnSpLocks/>
            <a:stCxn id="15" idx="3"/>
          </p:cNvCxnSpPr>
          <p:nvPr/>
        </p:nvCxnSpPr>
        <p:spPr>
          <a:xfrm flipV="1">
            <a:off x="3377546" y="3534417"/>
            <a:ext cx="696982" cy="149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3CA41EF-67F6-9C11-2C50-0DBB5608C115}"/>
              </a:ext>
            </a:extLst>
          </p:cNvPr>
          <p:cNvCxnSpPr>
            <a:cxnSpLocks/>
          </p:cNvCxnSpPr>
          <p:nvPr/>
        </p:nvCxnSpPr>
        <p:spPr>
          <a:xfrm flipH="1">
            <a:off x="5799096" y="1355018"/>
            <a:ext cx="1628366" cy="2473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C442F94-0422-12F5-830C-BCAB99234910}"/>
              </a:ext>
            </a:extLst>
          </p:cNvPr>
          <p:cNvSpPr txBox="1"/>
          <p:nvPr/>
        </p:nvSpPr>
        <p:spPr>
          <a:xfrm>
            <a:off x="5744223" y="117558"/>
            <a:ext cx="3347662" cy="1200329"/>
          </a:xfrm>
          <a:prstGeom prst="rect">
            <a:avLst/>
          </a:prstGeom>
          <a:solidFill>
            <a:schemeClr val="tx2"/>
          </a:solidFill>
        </p:spPr>
        <p:txBody>
          <a:bodyPr wrap="square" rtlCol="0">
            <a:spAutoFit/>
          </a:bodyPr>
          <a:lstStyle/>
          <a:p>
            <a:r>
              <a:rPr lang="en-US" dirty="0">
                <a:solidFill>
                  <a:srgbClr val="C09F29"/>
                </a:solidFill>
                <a:latin typeface="+mn-lt"/>
              </a:rPr>
              <a:t>4. Earnings Before Interest, Tax, Depreciation and Amortization: EBITDA (GAAP), adjusted EBITDA (Non-GAAP)</a:t>
            </a:r>
          </a:p>
        </p:txBody>
      </p:sp>
      <p:cxnSp>
        <p:nvCxnSpPr>
          <p:cNvPr id="24" name="Straight Arrow Connector 23">
            <a:extLst>
              <a:ext uri="{FF2B5EF4-FFF2-40B4-BE49-F238E27FC236}">
                <a16:creationId xmlns:a16="http://schemas.microsoft.com/office/drawing/2014/main" id="{D75BE508-F9B7-517F-A168-00DBEE17521E}"/>
              </a:ext>
            </a:extLst>
          </p:cNvPr>
          <p:cNvCxnSpPr/>
          <p:nvPr/>
        </p:nvCxnSpPr>
        <p:spPr>
          <a:xfrm flipV="1">
            <a:off x="2989568" y="4396701"/>
            <a:ext cx="1084960" cy="213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1532852-EB4D-171A-5CFB-F0A3402C8FAD}"/>
              </a:ext>
            </a:extLst>
          </p:cNvPr>
          <p:cNvSpPr txBox="1"/>
          <p:nvPr/>
        </p:nvSpPr>
        <p:spPr>
          <a:xfrm>
            <a:off x="289008" y="4606432"/>
            <a:ext cx="6885603" cy="369332"/>
          </a:xfrm>
          <a:prstGeom prst="rect">
            <a:avLst/>
          </a:prstGeom>
          <a:solidFill>
            <a:schemeClr val="tx2"/>
          </a:solidFill>
        </p:spPr>
        <p:txBody>
          <a:bodyPr wrap="none" rtlCol="0">
            <a:spAutoFit/>
          </a:bodyPr>
          <a:lstStyle/>
          <a:p>
            <a:r>
              <a:rPr lang="en-US" dirty="0">
                <a:solidFill>
                  <a:srgbClr val="C09F29"/>
                </a:solidFill>
                <a:latin typeface="+mn-lt"/>
              </a:rPr>
              <a:t>5. Gross Room Additions (non-financial performance measure).</a:t>
            </a:r>
          </a:p>
        </p:txBody>
      </p:sp>
    </p:spTree>
    <p:extLst>
      <p:ext uri="{BB962C8B-B14F-4D97-AF65-F5344CB8AC3E}">
        <p14:creationId xmlns:p14="http://schemas.microsoft.com/office/powerpoint/2010/main" val="1342168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P spid="15" grpId="0" animBg="1"/>
      <p:bldP spid="21"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DE2C-BE19-0B42-DC7A-BF2BB9CFA115}"/>
              </a:ext>
            </a:extLst>
          </p:cNvPr>
          <p:cNvSpPr>
            <a:spLocks noGrp="1"/>
          </p:cNvSpPr>
          <p:nvPr>
            <p:ph type="title"/>
          </p:nvPr>
        </p:nvSpPr>
        <p:spPr/>
        <p:txBody>
          <a:bodyPr/>
          <a:lstStyle/>
          <a:p>
            <a:r>
              <a:rPr lang="en-US" dirty="0"/>
              <a:t>Marriott</a:t>
            </a:r>
          </a:p>
        </p:txBody>
      </p:sp>
      <p:sp>
        <p:nvSpPr>
          <p:cNvPr id="4" name="Text Placeholder 3">
            <a:extLst>
              <a:ext uri="{FF2B5EF4-FFF2-40B4-BE49-F238E27FC236}">
                <a16:creationId xmlns:a16="http://schemas.microsoft.com/office/drawing/2014/main" id="{9A881CF1-2D11-75E6-B1A0-AEEC50B97400}"/>
              </a:ext>
            </a:extLst>
          </p:cNvPr>
          <p:cNvSpPr>
            <a:spLocks noGrp="1"/>
          </p:cNvSpPr>
          <p:nvPr>
            <p:ph type="body" sz="quarter" idx="13"/>
          </p:nvPr>
        </p:nvSpPr>
        <p:spPr/>
        <p:txBody>
          <a:bodyPr/>
          <a:lstStyle/>
          <a:p>
            <a:endParaRPr lang="en-US"/>
          </a:p>
        </p:txBody>
      </p:sp>
      <p:pic>
        <p:nvPicPr>
          <p:cNvPr id="6" name="Picture 5" descr="Line chart showing Marriott International, Inc. (MAR) stock price performance over six months, with a green highlight indicating a 24.40% increase. Chart features yellow key event markers, a mountain-style price graph in teal, volume bars in gray, and current price labeled at 331.30 with a -0.65% change. A yellow rectangle is highlighting the visible spike in market price and trading volume around the most recent earnings announcement.">
            <a:extLst>
              <a:ext uri="{FF2B5EF4-FFF2-40B4-BE49-F238E27FC236}">
                <a16:creationId xmlns:a16="http://schemas.microsoft.com/office/drawing/2014/main" id="{701B3D9A-91D6-F04A-3A38-61AA6C5BC668}"/>
              </a:ext>
            </a:extLst>
          </p:cNvPr>
          <p:cNvPicPr>
            <a:picLocks noChangeAspect="1"/>
          </p:cNvPicPr>
          <p:nvPr/>
        </p:nvPicPr>
        <p:blipFill>
          <a:blip r:embed="rId3"/>
          <a:stretch>
            <a:fillRect/>
          </a:stretch>
        </p:blipFill>
        <p:spPr>
          <a:xfrm>
            <a:off x="469446" y="893502"/>
            <a:ext cx="7868816" cy="3649306"/>
          </a:xfrm>
          <a:prstGeom prst="rect">
            <a:avLst/>
          </a:prstGeom>
        </p:spPr>
      </p:pic>
      <p:sp>
        <p:nvSpPr>
          <p:cNvPr id="7" name="Rectangle 6">
            <a:extLst>
              <a:ext uri="{FF2B5EF4-FFF2-40B4-BE49-F238E27FC236}">
                <a16:creationId xmlns:a16="http://schemas.microsoft.com/office/drawing/2014/main" id="{1FB19BE2-3A08-E9BA-ACEE-9C6721C88528}"/>
              </a:ext>
            </a:extLst>
          </p:cNvPr>
          <p:cNvSpPr/>
          <p:nvPr/>
        </p:nvSpPr>
        <p:spPr>
          <a:xfrm>
            <a:off x="5417976" y="2289110"/>
            <a:ext cx="304800" cy="1960888"/>
          </a:xfrm>
          <a:prstGeom prst="rect">
            <a:avLst/>
          </a:prstGeom>
          <a:noFill/>
          <a:ln w="28575">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7703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E7D6-3F95-653E-4400-AB4B33797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56EA6-25F5-97C1-2DC8-E5E944AA6D56}"/>
              </a:ext>
            </a:extLst>
          </p:cNvPr>
          <p:cNvSpPr>
            <a:spLocks noGrp="1"/>
          </p:cNvSpPr>
          <p:nvPr>
            <p:ph type="title"/>
          </p:nvPr>
        </p:nvSpPr>
        <p:spPr/>
        <p:txBody>
          <a:bodyPr/>
          <a:lstStyle/>
          <a:p>
            <a:r>
              <a:rPr lang="en-US" dirty="0"/>
              <a:t>Analyzing Public Disclosures</a:t>
            </a:r>
          </a:p>
        </p:txBody>
      </p:sp>
      <p:sp>
        <p:nvSpPr>
          <p:cNvPr id="4" name="Text Placeholder 3">
            <a:extLst>
              <a:ext uri="{FF2B5EF4-FFF2-40B4-BE49-F238E27FC236}">
                <a16:creationId xmlns:a16="http://schemas.microsoft.com/office/drawing/2014/main" id="{CB36D306-E6C0-0156-F483-41B9A1399E88}"/>
              </a:ext>
            </a:extLst>
          </p:cNvPr>
          <p:cNvSpPr>
            <a:spLocks noGrp="1"/>
          </p:cNvSpPr>
          <p:nvPr>
            <p:ph type="body" sz="quarter" idx="13"/>
          </p:nvPr>
        </p:nvSpPr>
        <p:spPr/>
        <p:txBody>
          <a:bodyPr/>
          <a:lstStyle/>
          <a:p>
            <a:r>
              <a:rPr lang="en-US" dirty="0"/>
              <a:t>Team Activity:</a:t>
            </a:r>
          </a:p>
          <a:p>
            <a:endParaRPr lang="en-US" dirty="0"/>
          </a:p>
          <a:p>
            <a:r>
              <a:rPr lang="en-US" dirty="0"/>
              <a:t>Part 2: Analysis of other company filings (in teams)</a:t>
            </a:r>
          </a:p>
          <a:p>
            <a:pPr marL="285750" indent="-285750">
              <a:buFont typeface="Arial" panose="020B0604020202020204" pitchFamily="34" charset="0"/>
              <a:buChar char="•"/>
            </a:pPr>
            <a:r>
              <a:rPr lang="en-US" dirty="0">
                <a:hlinkClick r:id="rId3"/>
              </a:rPr>
              <a:t>Hilton – Investor Relations</a:t>
            </a:r>
            <a:endParaRPr lang="en-US" dirty="0"/>
          </a:p>
          <a:p>
            <a:pPr marL="285750" indent="-285750">
              <a:buFont typeface="Arial" panose="020B0604020202020204" pitchFamily="34" charset="0"/>
              <a:buChar char="•"/>
            </a:pPr>
            <a:r>
              <a:rPr lang="en-US" dirty="0">
                <a:hlinkClick r:id="rId4"/>
              </a:rPr>
              <a:t>Hyatt Hotels Corporation - Investor Relations</a:t>
            </a:r>
            <a:endParaRPr lang="en-US" dirty="0"/>
          </a:p>
          <a:p>
            <a:pPr marL="285750" indent="-285750">
              <a:buFont typeface="Arial" panose="020B0604020202020204" pitchFamily="34" charset="0"/>
              <a:buChar char="•"/>
            </a:pPr>
            <a:r>
              <a:rPr lang="en-US" dirty="0">
                <a:hlinkClick r:id="rId5"/>
              </a:rPr>
              <a:t>Investors - InterContinental Hotels Group PLC</a:t>
            </a:r>
            <a:endParaRPr lang="en-US" dirty="0"/>
          </a:p>
          <a:p>
            <a:pPr marL="285750" indent="-285750">
              <a:buFont typeface="Arial" panose="020B0604020202020204" pitchFamily="34" charset="0"/>
              <a:buChar char="•"/>
            </a:pPr>
            <a:r>
              <a:rPr lang="en-US" dirty="0">
                <a:hlinkClick r:id="rId6"/>
              </a:rPr>
              <a:t>Wyndham Hotels &amp; Resorts, Inc. (WH)</a:t>
            </a:r>
            <a:endParaRPr lang="en-US" dirty="0"/>
          </a:p>
          <a:p>
            <a:endParaRPr lang="en-US" dirty="0"/>
          </a:p>
          <a:p>
            <a:endParaRPr lang="en-US" dirty="0"/>
          </a:p>
        </p:txBody>
      </p:sp>
    </p:spTree>
    <p:extLst>
      <p:ext uri="{BB962C8B-B14F-4D97-AF65-F5344CB8AC3E}">
        <p14:creationId xmlns:p14="http://schemas.microsoft.com/office/powerpoint/2010/main" val="392849141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E62D-ED1F-FB3C-7675-16201FC370FF}"/>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D768674-9D3E-0324-086C-9E13D7CC44A0}"/>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7A2D2C98-B38F-0472-5817-815FC60F8153}"/>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44A98056-B6E9-8FB3-C57F-06C438AA8706}"/>
              </a:ext>
            </a:extLst>
          </p:cNvPr>
          <p:cNvSpPr>
            <a:spLocks noGrp="1"/>
          </p:cNvSpPr>
          <p:nvPr>
            <p:ph type="body" sz="quarter" idx="13"/>
          </p:nvPr>
        </p:nvSpPr>
        <p:spPr>
          <a:xfrm>
            <a:off x="470430" y="1085336"/>
            <a:ext cx="4872038" cy="3003406"/>
          </a:xfrm>
        </p:spPr>
        <p:txBody>
          <a:bodyPr/>
          <a:lstStyle/>
          <a:p>
            <a:pPr marL="285750" indent="-285750">
              <a:buFont typeface="Arial" panose="020B0604020202020204" pitchFamily="34" charset="0"/>
              <a:buChar char="•"/>
            </a:pPr>
            <a:r>
              <a:rPr lang="en-US" dirty="0">
                <a:solidFill>
                  <a:schemeClr val="tx1">
                    <a:lumMod val="50000"/>
                    <a:lumOff val="50000"/>
                  </a:schemeClr>
                </a:solidFill>
              </a:rPr>
              <a:t>Course Overview</a:t>
            </a:r>
          </a:p>
          <a:p>
            <a:pPr marL="285750" indent="-285750">
              <a:buFont typeface="Arial" panose="020B0604020202020204" pitchFamily="34" charset="0"/>
              <a:buChar char="•"/>
            </a:pPr>
            <a:r>
              <a:rPr lang="en-US" b="1" dirty="0">
                <a:solidFill>
                  <a:srgbClr val="361F6D"/>
                </a:solidFill>
              </a:rPr>
              <a:t>Introduction to Accounting &amp; Finance Analytics</a:t>
            </a:r>
          </a:p>
          <a:p>
            <a:pPr marL="801688" lvl="1" indent="-285750"/>
            <a:r>
              <a:rPr lang="en-US" dirty="0">
                <a:solidFill>
                  <a:schemeClr val="tx1">
                    <a:lumMod val="50000"/>
                    <a:lumOff val="50000"/>
                  </a:schemeClr>
                </a:solidFill>
              </a:rPr>
              <a:t>Define the scope of the Accounting &amp; Finance Function</a:t>
            </a:r>
          </a:p>
          <a:p>
            <a:pPr marL="801688" lvl="1" indent="-285750"/>
            <a:r>
              <a:rPr lang="en-US" dirty="0">
                <a:solidFill>
                  <a:schemeClr val="tx1">
                    <a:lumMod val="50000"/>
                    <a:lumOff val="50000"/>
                  </a:schemeClr>
                </a:solidFill>
              </a:rPr>
              <a:t>Analyze Public Disclosures</a:t>
            </a:r>
          </a:p>
          <a:p>
            <a:pPr marL="801688" lvl="1" indent="-285750"/>
            <a:r>
              <a:rPr lang="en-US" dirty="0">
                <a:solidFill>
                  <a:schemeClr val="tx1">
                    <a:lumMod val="50000"/>
                    <a:lumOff val="50000"/>
                  </a:schemeClr>
                </a:solidFill>
              </a:rPr>
              <a:t>Analyze Transaction Level Data</a:t>
            </a:r>
          </a:p>
          <a:p>
            <a:pPr marL="801688" lvl="1" indent="-285750"/>
            <a:r>
              <a:rPr lang="en-US" b="1" dirty="0">
                <a:solidFill>
                  <a:schemeClr val="tx2"/>
                </a:solidFill>
              </a:rPr>
              <a:t>Provide a Solution to Disclosure Decision</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423730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09B9-D63E-AE69-2890-C69AC50D7C5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BF2A89A-6CCD-3166-54EA-7D9D62C0CAE2}"/>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06F82EE-4337-0284-E67B-7C9EEAF079F9}"/>
              </a:ext>
            </a:extLst>
          </p:cNvPr>
          <p:cNvSpPr>
            <a:spLocks noGrp="1"/>
          </p:cNvSpPr>
          <p:nvPr>
            <p:ph type="title"/>
          </p:nvPr>
        </p:nvSpPr>
        <p:spPr/>
        <p:txBody>
          <a:bodyPr/>
          <a:lstStyle/>
          <a:p>
            <a:r>
              <a:rPr lang="en-US" dirty="0"/>
              <a:t>What will we do next?</a:t>
            </a:r>
          </a:p>
        </p:txBody>
      </p:sp>
      <p:sp>
        <p:nvSpPr>
          <p:cNvPr id="4" name="Text Placeholder 3">
            <a:extLst>
              <a:ext uri="{FF2B5EF4-FFF2-40B4-BE49-F238E27FC236}">
                <a16:creationId xmlns:a16="http://schemas.microsoft.com/office/drawing/2014/main" id="{37E27607-719C-4A86-9BE4-AA465E449DDC}"/>
              </a:ext>
            </a:extLst>
          </p:cNvPr>
          <p:cNvSpPr>
            <a:spLocks noGrp="1"/>
          </p:cNvSpPr>
          <p:nvPr>
            <p:ph type="body" sz="quarter" idx="13"/>
          </p:nvPr>
        </p:nvSpPr>
        <p:spPr>
          <a:xfrm>
            <a:off x="470430" y="1085336"/>
            <a:ext cx="4872038" cy="3003406"/>
          </a:xfrm>
        </p:spPr>
        <p:txBody>
          <a:bodyPr/>
          <a:lstStyle/>
          <a:p>
            <a:r>
              <a:rPr lang="en-US" b="1" dirty="0"/>
              <a:t>The Accounting &amp; Finance Function with Self-Service Analytics using Alteryx</a:t>
            </a:r>
          </a:p>
          <a:p>
            <a:pPr marL="285750" indent="-285750">
              <a:buFont typeface="Arial" panose="020B0604020202020204" pitchFamily="34" charset="0"/>
              <a:buChar char="•"/>
            </a:pPr>
            <a:r>
              <a:rPr lang="en-US" dirty="0"/>
              <a:t>Explore some Compliance and Accounting &amp; Finance Data Analytics from a production side. </a:t>
            </a:r>
          </a:p>
          <a:p>
            <a:pPr marL="285750" indent="-285750">
              <a:buFont typeface="Arial" panose="020B0604020202020204" pitchFamily="34" charset="0"/>
              <a:buChar char="•"/>
            </a:pPr>
            <a:r>
              <a:rPr lang="en-US" dirty="0"/>
              <a:t>Use a self-service analytics tool (Alteryx) to produce working repeatable analytic end-to-end workflows for specific tasks.</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243280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327B-3D25-3436-3BD4-5A597C6A49EC}"/>
              </a:ext>
            </a:extLst>
          </p:cNvPr>
          <p:cNvSpPr txBox="1">
            <a:spLocks noGrp="1"/>
          </p:cNvSpPr>
          <p:nvPr>
            <p:ph type="title" idx="4294967295"/>
          </p:nvPr>
        </p:nvSpPr>
        <p:spPr>
          <a:xfrm>
            <a:off x="528972" y="1643081"/>
            <a:ext cx="8086056" cy="121571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3CC153-2061-798D-7C8B-38C66B7AAD5E}"/>
              </a:ext>
            </a:extLst>
          </p:cNvPr>
          <p:cNvSpPr>
            <a:spLocks noGrp="1"/>
          </p:cNvSpPr>
          <p:nvPr>
            <p:ph type="title"/>
          </p:nvPr>
        </p:nvSpPr>
        <p:spPr/>
        <p:txBody>
          <a:bodyPr/>
          <a:lstStyle/>
          <a:p>
            <a:r>
              <a:rPr lang="en-US" dirty="0"/>
              <a:t>Course Overview</a:t>
            </a:r>
          </a:p>
        </p:txBody>
      </p:sp>
      <p:pic>
        <p:nvPicPr>
          <p:cNvPr id="8" name="Picture 7" descr="Screenshot of an online course overview page titled &quot;Accounting and Finance,&quot; detailing how business analytics transforms accounting processes through data, automation, and AI. The layout includes six labeled sections—Syllabus, Course Overview, Deliverables, Key Terms, FAQs, and Video Materials—each with brief descriptions and purple icons on a white background.">
            <a:extLst>
              <a:ext uri="{FF2B5EF4-FFF2-40B4-BE49-F238E27FC236}">
                <a16:creationId xmlns:a16="http://schemas.microsoft.com/office/drawing/2014/main" id="{0BEA38A3-6F61-5191-4CC3-DFEC95C42E0F}"/>
              </a:ext>
            </a:extLst>
          </p:cNvPr>
          <p:cNvPicPr>
            <a:picLocks noChangeAspect="1"/>
          </p:cNvPicPr>
          <p:nvPr/>
        </p:nvPicPr>
        <p:blipFill>
          <a:blip r:embed="rId3"/>
          <a:stretch>
            <a:fillRect/>
          </a:stretch>
        </p:blipFill>
        <p:spPr>
          <a:xfrm>
            <a:off x="1515430" y="809708"/>
            <a:ext cx="5022767" cy="3927756"/>
          </a:xfrm>
          <a:prstGeom prst="rect">
            <a:avLst/>
          </a:prstGeom>
        </p:spPr>
      </p:pic>
    </p:spTree>
    <p:extLst>
      <p:ext uri="{BB962C8B-B14F-4D97-AF65-F5344CB8AC3E}">
        <p14:creationId xmlns:p14="http://schemas.microsoft.com/office/powerpoint/2010/main" val="19750522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32E0-F0A0-D222-3B99-DF9E8DA13D3F}"/>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EC3A566-7A75-745A-B074-5307C2D371EC}"/>
              </a:ext>
              <a:ext uri="{C183D7F6-B498-43B3-948B-1728B52AA6E4}">
                <adec:decorative xmlns:adec="http://schemas.microsoft.com/office/drawing/2017/decorative" val="1"/>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4E20EA14-2E6B-FF7B-823B-C609602B4ADC}"/>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0FA18D66-4E78-05B1-F46C-4BF39355CE1E}"/>
              </a:ext>
            </a:extLst>
          </p:cNvPr>
          <p:cNvSpPr>
            <a:spLocks noGrp="1"/>
          </p:cNvSpPr>
          <p:nvPr>
            <p:ph type="body" sz="quarter" idx="13"/>
          </p:nvPr>
        </p:nvSpPr>
        <p:spPr>
          <a:xfrm>
            <a:off x="470430" y="1085336"/>
            <a:ext cx="4872038" cy="3003406"/>
          </a:xfrm>
        </p:spPr>
        <p:txBody>
          <a:bodyPr/>
          <a:lstStyle/>
          <a:p>
            <a:pPr marL="285750" indent="-285750">
              <a:buFont typeface="Arial" panose="020B0604020202020204" pitchFamily="34" charset="0"/>
              <a:buChar char="•"/>
            </a:pPr>
            <a:r>
              <a:rPr lang="en-US" dirty="0">
                <a:solidFill>
                  <a:schemeClr val="tx1">
                    <a:lumMod val="50000"/>
                    <a:lumOff val="50000"/>
                  </a:schemeClr>
                </a:solidFill>
                <a:latin typeface="+mn-lt"/>
              </a:rPr>
              <a:t>Course Overview</a:t>
            </a:r>
          </a:p>
          <a:p>
            <a:pPr marL="285750" indent="-285750">
              <a:buFont typeface="Arial" panose="020B0604020202020204" pitchFamily="34" charset="0"/>
              <a:buChar char="•"/>
            </a:pPr>
            <a:r>
              <a:rPr lang="en-US" b="1" dirty="0">
                <a:solidFill>
                  <a:schemeClr val="tx2"/>
                </a:solidFill>
                <a:latin typeface="+mn-lt"/>
              </a:rPr>
              <a:t>Introduction to Accounting &amp; Finance Analytics</a:t>
            </a:r>
          </a:p>
          <a:p>
            <a:pPr marL="801688" lvl="1" indent="-285750"/>
            <a:r>
              <a:rPr lang="en-US" b="1" dirty="0">
                <a:solidFill>
                  <a:schemeClr val="tx2"/>
                </a:solidFill>
                <a:latin typeface="+mn-lt"/>
              </a:rPr>
              <a:t>Define the scope of the Accounting &amp; Finance Function</a:t>
            </a:r>
          </a:p>
          <a:p>
            <a:pPr marL="801688" lvl="1" indent="-285750"/>
            <a:r>
              <a:rPr lang="en-US" dirty="0">
                <a:latin typeface="+mn-lt"/>
              </a:rPr>
              <a:t>Analyze Transaction Level Data</a:t>
            </a:r>
          </a:p>
          <a:p>
            <a:pPr marL="801688" lvl="1" indent="-285750"/>
            <a:r>
              <a:rPr lang="en-US" dirty="0">
                <a:latin typeface="+mn-lt"/>
              </a:rPr>
              <a:t>Analyze Public Disclosures</a:t>
            </a:r>
          </a:p>
          <a:p>
            <a:pPr marL="801688" lvl="1" indent="-285750"/>
            <a:r>
              <a:rPr lang="en-US" dirty="0">
                <a:latin typeface="+mn-lt"/>
              </a:rPr>
              <a:t>Provide a Solution to Disclosure Decision</a:t>
            </a:r>
          </a:p>
          <a:p>
            <a:pPr marL="801688"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43617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FCA4-BD65-2F67-8233-35293FA960AD}"/>
              </a:ext>
            </a:extLst>
          </p:cNvPr>
          <p:cNvSpPr>
            <a:spLocks noGrp="1"/>
          </p:cNvSpPr>
          <p:nvPr>
            <p:ph type="title"/>
          </p:nvPr>
        </p:nvSpPr>
        <p:spPr/>
        <p:txBody>
          <a:bodyPr/>
          <a:lstStyle/>
          <a:p>
            <a:r>
              <a:rPr lang="en-US" dirty="0"/>
              <a:t>Accounting &amp; Finance Function</a:t>
            </a:r>
          </a:p>
        </p:txBody>
      </p:sp>
      <p:sp>
        <p:nvSpPr>
          <p:cNvPr id="4" name="TextBox 3">
            <a:extLst>
              <a:ext uri="{FF2B5EF4-FFF2-40B4-BE49-F238E27FC236}">
                <a16:creationId xmlns:a16="http://schemas.microsoft.com/office/drawing/2014/main" id="{BD31F34E-68A4-D7ED-21E4-212C0E0F59EE}"/>
              </a:ext>
            </a:extLst>
          </p:cNvPr>
          <p:cNvSpPr txBox="1"/>
          <p:nvPr/>
        </p:nvSpPr>
        <p:spPr>
          <a:xfrm>
            <a:off x="3937980" y="1295400"/>
            <a:ext cx="1268039" cy="707886"/>
          </a:xfrm>
          <a:prstGeom prst="rect">
            <a:avLst/>
          </a:prstGeom>
          <a:solidFill>
            <a:schemeClr val="tx2"/>
          </a:solidFill>
          <a:ln>
            <a:solidFill>
              <a:schemeClr val="tx2"/>
            </a:solidFill>
          </a:ln>
        </p:spPr>
        <p:txBody>
          <a:bodyPr wrap="none" rtlCol="0">
            <a:spAutoFit/>
          </a:bodyPr>
          <a:lstStyle/>
          <a:p>
            <a:pPr algn="ctr" defTabSz="914400" fontAlgn="auto">
              <a:spcBef>
                <a:spcPts val="0"/>
              </a:spcBef>
              <a:spcAft>
                <a:spcPts val="0"/>
              </a:spcAft>
            </a:pPr>
            <a:r>
              <a:rPr lang="en-US" sz="4000" b="1" dirty="0">
                <a:solidFill>
                  <a:srgbClr val="C09F29"/>
                </a:solidFill>
                <a:latin typeface="Helvetica Neue"/>
                <a:cs typeface="Helvetica Neue"/>
              </a:rPr>
              <a:t>CFO</a:t>
            </a:r>
          </a:p>
        </p:txBody>
      </p:sp>
      <p:sp>
        <p:nvSpPr>
          <p:cNvPr id="5" name="Rectangle 4">
            <a:extLst>
              <a:ext uri="{FF2B5EF4-FFF2-40B4-BE49-F238E27FC236}">
                <a16:creationId xmlns:a16="http://schemas.microsoft.com/office/drawing/2014/main" id="{AD4A91D3-834C-52C1-EDB6-3002B9465289}"/>
              </a:ext>
            </a:extLst>
          </p:cNvPr>
          <p:cNvSpPr/>
          <p:nvPr/>
        </p:nvSpPr>
        <p:spPr>
          <a:xfrm>
            <a:off x="92649" y="2393390"/>
            <a:ext cx="1475569"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9F29"/>
                </a:solidFill>
                <a:effectLst/>
                <a:uLnTx/>
                <a:uFillTx/>
                <a:latin typeface="Helvetica Neue Light"/>
                <a:ea typeface="+mn-ea"/>
                <a:cs typeface="Helvetica Neue Light"/>
              </a:rPr>
              <a:t>Controller (CAO)</a:t>
            </a:r>
          </a:p>
        </p:txBody>
      </p:sp>
      <p:cxnSp>
        <p:nvCxnSpPr>
          <p:cNvPr id="7" name="Elbow Connector 7">
            <a:extLst>
              <a:ext uri="{FF2B5EF4-FFF2-40B4-BE49-F238E27FC236}">
                <a16:creationId xmlns:a16="http://schemas.microsoft.com/office/drawing/2014/main" id="{A2846172-3AFE-B6AF-8194-F0A231646A3E}"/>
              </a:ext>
            </a:extLst>
          </p:cNvPr>
          <p:cNvCxnSpPr>
            <a:cxnSpLocks/>
          </p:cNvCxnSpPr>
          <p:nvPr/>
        </p:nvCxnSpPr>
        <p:spPr>
          <a:xfrm rot="5400000">
            <a:off x="2528669" y="350060"/>
            <a:ext cx="345095" cy="3741564"/>
          </a:xfrm>
          <a:prstGeom prst="bentConnector3">
            <a:avLst/>
          </a:prstGeom>
          <a:noFill/>
          <a:ln w="19050" cap="flat" cmpd="sng" algn="ctr">
            <a:solidFill>
              <a:schemeClr val="tx2"/>
            </a:solidFill>
            <a:prstDash val="solid"/>
          </a:ln>
          <a:effectLst/>
        </p:spPr>
      </p:cxnSp>
      <p:cxnSp>
        <p:nvCxnSpPr>
          <p:cNvPr id="8" name="Elbow Connector 9">
            <a:extLst>
              <a:ext uri="{FF2B5EF4-FFF2-40B4-BE49-F238E27FC236}">
                <a16:creationId xmlns:a16="http://schemas.microsoft.com/office/drawing/2014/main" id="{FDC9F373-A3FF-10C7-13B7-25F024540EDD}"/>
              </a:ext>
            </a:extLst>
          </p:cNvPr>
          <p:cNvCxnSpPr>
            <a:cxnSpLocks/>
          </p:cNvCxnSpPr>
          <p:nvPr/>
        </p:nvCxnSpPr>
        <p:spPr>
          <a:xfrm rot="16200000" flipH="1">
            <a:off x="6279319" y="119865"/>
            <a:ext cx="390104" cy="3804744"/>
          </a:xfrm>
          <a:prstGeom prst="bentConnector2">
            <a:avLst/>
          </a:prstGeom>
          <a:noFill/>
          <a:ln w="19050" cap="flat" cmpd="sng" algn="ctr">
            <a:solidFill>
              <a:schemeClr val="tx2"/>
            </a:solidFill>
            <a:prstDash val="solid"/>
          </a:ln>
          <a:effectLst/>
        </p:spPr>
      </p:cxnSp>
      <p:sp>
        <p:nvSpPr>
          <p:cNvPr id="11" name="Rectangle 10">
            <a:extLst>
              <a:ext uri="{FF2B5EF4-FFF2-40B4-BE49-F238E27FC236}">
                <a16:creationId xmlns:a16="http://schemas.microsoft.com/office/drawing/2014/main" id="{DBFDE1CF-C854-8B16-DED1-495DA2F6086C}"/>
              </a:ext>
            </a:extLst>
          </p:cNvPr>
          <p:cNvSpPr/>
          <p:nvPr/>
        </p:nvSpPr>
        <p:spPr>
          <a:xfrm>
            <a:off x="1860651" y="2393390"/>
            <a:ext cx="1475569"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9F29"/>
                </a:solidFill>
                <a:effectLst/>
                <a:uLnTx/>
                <a:uFillTx/>
                <a:latin typeface="Helvetica Neue Light"/>
                <a:ea typeface="+mn-ea"/>
                <a:cs typeface="Helvetica Neue Light"/>
              </a:rPr>
              <a:t>Treasurer</a:t>
            </a:r>
          </a:p>
        </p:txBody>
      </p:sp>
      <p:sp>
        <p:nvSpPr>
          <p:cNvPr id="12" name="Rectangle 11">
            <a:extLst>
              <a:ext uri="{FF2B5EF4-FFF2-40B4-BE49-F238E27FC236}">
                <a16:creationId xmlns:a16="http://schemas.microsoft.com/office/drawing/2014/main" id="{2A1BF7AA-A893-5722-9688-CE8868B38AA6}"/>
              </a:ext>
            </a:extLst>
          </p:cNvPr>
          <p:cNvSpPr/>
          <p:nvPr/>
        </p:nvSpPr>
        <p:spPr>
          <a:xfrm>
            <a:off x="3838823" y="2393390"/>
            <a:ext cx="1475569"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9F29"/>
                </a:solidFill>
                <a:effectLst/>
                <a:uLnTx/>
                <a:uFillTx/>
                <a:latin typeface="Helvetica Neue Light"/>
                <a:ea typeface="+mn-ea"/>
                <a:cs typeface="Helvetica Neue Light"/>
              </a:rPr>
              <a:t>Director FP&amp;A</a:t>
            </a:r>
          </a:p>
        </p:txBody>
      </p:sp>
      <p:sp>
        <p:nvSpPr>
          <p:cNvPr id="13" name="Rectangle 12">
            <a:extLst>
              <a:ext uri="{FF2B5EF4-FFF2-40B4-BE49-F238E27FC236}">
                <a16:creationId xmlns:a16="http://schemas.microsoft.com/office/drawing/2014/main" id="{0AB668CD-11E4-43C5-F8A4-02210F88D184}"/>
              </a:ext>
            </a:extLst>
          </p:cNvPr>
          <p:cNvSpPr/>
          <p:nvPr/>
        </p:nvSpPr>
        <p:spPr>
          <a:xfrm>
            <a:off x="5765602" y="2393390"/>
            <a:ext cx="1475569"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9F29"/>
                </a:solidFill>
                <a:effectLst/>
                <a:uLnTx/>
                <a:uFillTx/>
                <a:latin typeface="Helvetica Neue Light"/>
                <a:ea typeface="+mn-ea"/>
                <a:cs typeface="Helvetica Neue Light"/>
              </a:rPr>
              <a:t>Director IA</a:t>
            </a:r>
          </a:p>
        </p:txBody>
      </p:sp>
      <p:sp>
        <p:nvSpPr>
          <p:cNvPr id="14" name="Rectangle 13">
            <a:extLst>
              <a:ext uri="{FF2B5EF4-FFF2-40B4-BE49-F238E27FC236}">
                <a16:creationId xmlns:a16="http://schemas.microsoft.com/office/drawing/2014/main" id="{39602EC5-0A12-C1D6-6E86-D97EAB187BCE}"/>
              </a:ext>
            </a:extLst>
          </p:cNvPr>
          <p:cNvSpPr/>
          <p:nvPr/>
        </p:nvSpPr>
        <p:spPr>
          <a:xfrm>
            <a:off x="7575781" y="2393390"/>
            <a:ext cx="1475569"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9F29"/>
                </a:solidFill>
                <a:effectLst/>
                <a:uLnTx/>
                <a:uFillTx/>
                <a:latin typeface="Helvetica Neue Light"/>
                <a:ea typeface="+mn-ea"/>
                <a:cs typeface="Helvetica Neue Light"/>
              </a:rPr>
              <a:t>Director GRC</a:t>
            </a:r>
          </a:p>
        </p:txBody>
      </p:sp>
      <p:cxnSp>
        <p:nvCxnSpPr>
          <p:cNvPr id="18" name="Straight Connector 17">
            <a:extLst>
              <a:ext uri="{FF2B5EF4-FFF2-40B4-BE49-F238E27FC236}">
                <a16:creationId xmlns:a16="http://schemas.microsoft.com/office/drawing/2014/main" id="{A77DAB12-381D-6CED-0281-076C998C2ED2}"/>
              </a:ext>
            </a:extLst>
          </p:cNvPr>
          <p:cNvCxnSpPr>
            <a:cxnSpLocks/>
            <a:endCxn id="11" idx="0"/>
          </p:cNvCxnSpPr>
          <p:nvPr/>
        </p:nvCxnSpPr>
        <p:spPr>
          <a:xfrm>
            <a:off x="2598436" y="2217289"/>
            <a:ext cx="0" cy="1761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88BEEA2-990F-8951-A18D-CFE91CE39AD4}"/>
              </a:ext>
            </a:extLst>
          </p:cNvPr>
          <p:cNvCxnSpPr>
            <a:cxnSpLocks/>
          </p:cNvCxnSpPr>
          <p:nvPr/>
        </p:nvCxnSpPr>
        <p:spPr>
          <a:xfrm>
            <a:off x="4565288" y="2217289"/>
            <a:ext cx="0" cy="1761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CA9D099-0BCC-75FF-97D0-57840DF64B86}"/>
              </a:ext>
            </a:extLst>
          </p:cNvPr>
          <p:cNvCxnSpPr>
            <a:cxnSpLocks/>
          </p:cNvCxnSpPr>
          <p:nvPr/>
        </p:nvCxnSpPr>
        <p:spPr>
          <a:xfrm>
            <a:off x="6503386" y="2217289"/>
            <a:ext cx="0" cy="1761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91A01A0-8356-9D5F-65BB-6833FA4E6072}"/>
              </a:ext>
            </a:extLst>
          </p:cNvPr>
          <p:cNvCxnSpPr>
            <a:cxnSpLocks/>
          </p:cNvCxnSpPr>
          <p:nvPr/>
        </p:nvCxnSpPr>
        <p:spPr>
          <a:xfrm>
            <a:off x="8371149" y="2217288"/>
            <a:ext cx="0" cy="1761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621B10A-B044-088E-57DF-2EEA99579853}"/>
              </a:ext>
            </a:extLst>
          </p:cNvPr>
          <p:cNvSpPr txBox="1"/>
          <p:nvPr/>
        </p:nvSpPr>
        <p:spPr>
          <a:xfrm>
            <a:off x="92649" y="3103275"/>
            <a:ext cx="1475569" cy="1600438"/>
          </a:xfrm>
          <a:prstGeom prst="rect">
            <a:avLst/>
          </a:prstGeom>
          <a:noFill/>
        </p:spPr>
        <p:txBody>
          <a:bodyPr wrap="square" rtlCol="0">
            <a:spAutoFit/>
          </a:bodyPr>
          <a:lstStyle/>
          <a:p>
            <a:r>
              <a:rPr lang="en-US" sz="1400" dirty="0">
                <a:latin typeface="+mn-lt"/>
              </a:rPr>
              <a:t>Financial Reporting</a:t>
            </a:r>
          </a:p>
          <a:p>
            <a:r>
              <a:rPr lang="en-US" sz="1400" dirty="0">
                <a:latin typeface="+mn-lt"/>
              </a:rPr>
              <a:t>Accounting</a:t>
            </a:r>
          </a:p>
          <a:p>
            <a:r>
              <a:rPr lang="en-US" sz="1400" dirty="0">
                <a:latin typeface="+mn-lt"/>
              </a:rPr>
              <a:t>Payroll</a:t>
            </a:r>
          </a:p>
          <a:p>
            <a:r>
              <a:rPr lang="en-US" sz="1400" dirty="0">
                <a:latin typeface="+mn-lt"/>
              </a:rPr>
              <a:t>External payments</a:t>
            </a:r>
          </a:p>
          <a:p>
            <a:pPr marL="285750" indent="-285750">
              <a:buFont typeface="Arial" panose="020B0604020202020204" pitchFamily="34" charset="0"/>
              <a:buChar char="•"/>
            </a:pPr>
            <a:endParaRPr lang="en-US" sz="1400" dirty="0">
              <a:latin typeface="+mn-lt"/>
            </a:endParaRPr>
          </a:p>
        </p:txBody>
      </p:sp>
      <p:sp>
        <p:nvSpPr>
          <p:cNvPr id="26" name="TextBox 25">
            <a:extLst>
              <a:ext uri="{FF2B5EF4-FFF2-40B4-BE49-F238E27FC236}">
                <a16:creationId xmlns:a16="http://schemas.microsoft.com/office/drawing/2014/main" id="{FF32E7FA-8E5D-F390-0A7D-199C09C447F8}"/>
              </a:ext>
            </a:extLst>
          </p:cNvPr>
          <p:cNvSpPr txBox="1"/>
          <p:nvPr/>
        </p:nvSpPr>
        <p:spPr>
          <a:xfrm>
            <a:off x="1860651" y="3137026"/>
            <a:ext cx="1475569" cy="1384995"/>
          </a:xfrm>
          <a:prstGeom prst="rect">
            <a:avLst/>
          </a:prstGeom>
          <a:noFill/>
        </p:spPr>
        <p:txBody>
          <a:bodyPr wrap="square" rtlCol="0">
            <a:spAutoFit/>
          </a:bodyPr>
          <a:lstStyle/>
          <a:p>
            <a:r>
              <a:rPr lang="en-US" sz="1400" dirty="0">
                <a:latin typeface="+mn-lt"/>
              </a:rPr>
              <a:t>Cash Mngt.</a:t>
            </a:r>
          </a:p>
          <a:p>
            <a:r>
              <a:rPr lang="en-US" sz="1400" dirty="0">
                <a:latin typeface="+mn-lt"/>
              </a:rPr>
              <a:t>Investment</a:t>
            </a:r>
          </a:p>
          <a:p>
            <a:r>
              <a:rPr lang="en-US" sz="1400" dirty="0">
                <a:latin typeface="+mn-lt"/>
              </a:rPr>
              <a:t>Corporate Finance</a:t>
            </a:r>
          </a:p>
          <a:p>
            <a:r>
              <a:rPr lang="en-US" sz="1400" dirty="0">
                <a:latin typeface="+mn-lt"/>
              </a:rPr>
              <a:t>Debt Mngt.</a:t>
            </a:r>
          </a:p>
          <a:p>
            <a:pPr marL="285750" indent="-285750">
              <a:buFont typeface="Arial" panose="020B0604020202020204" pitchFamily="34" charset="0"/>
              <a:buChar char="•"/>
            </a:pPr>
            <a:endParaRPr lang="en-US" sz="1400" dirty="0">
              <a:latin typeface="+mn-lt"/>
            </a:endParaRPr>
          </a:p>
        </p:txBody>
      </p:sp>
      <p:sp>
        <p:nvSpPr>
          <p:cNvPr id="27" name="TextBox 26">
            <a:extLst>
              <a:ext uri="{FF2B5EF4-FFF2-40B4-BE49-F238E27FC236}">
                <a16:creationId xmlns:a16="http://schemas.microsoft.com/office/drawing/2014/main" id="{CEA5748C-367B-18DE-55F9-CD6523EB4FAF}"/>
              </a:ext>
            </a:extLst>
          </p:cNvPr>
          <p:cNvSpPr txBox="1"/>
          <p:nvPr/>
        </p:nvSpPr>
        <p:spPr>
          <a:xfrm>
            <a:off x="3827503" y="3203559"/>
            <a:ext cx="1475569" cy="738664"/>
          </a:xfrm>
          <a:prstGeom prst="rect">
            <a:avLst/>
          </a:prstGeom>
          <a:noFill/>
        </p:spPr>
        <p:txBody>
          <a:bodyPr wrap="square" rtlCol="0">
            <a:spAutoFit/>
          </a:bodyPr>
          <a:lstStyle/>
          <a:p>
            <a:r>
              <a:rPr lang="en-US" sz="1400" dirty="0">
                <a:latin typeface="+mn-lt"/>
              </a:rPr>
              <a:t>Financial Planning and Analysis</a:t>
            </a:r>
          </a:p>
        </p:txBody>
      </p:sp>
      <p:sp>
        <p:nvSpPr>
          <p:cNvPr id="28" name="TextBox 27">
            <a:extLst>
              <a:ext uri="{FF2B5EF4-FFF2-40B4-BE49-F238E27FC236}">
                <a16:creationId xmlns:a16="http://schemas.microsoft.com/office/drawing/2014/main" id="{1A99AA65-9DA1-D182-6848-CBA7D753F130}"/>
              </a:ext>
            </a:extLst>
          </p:cNvPr>
          <p:cNvSpPr txBox="1"/>
          <p:nvPr/>
        </p:nvSpPr>
        <p:spPr>
          <a:xfrm>
            <a:off x="5866215" y="3137026"/>
            <a:ext cx="1475569" cy="523220"/>
          </a:xfrm>
          <a:prstGeom prst="rect">
            <a:avLst/>
          </a:prstGeom>
          <a:noFill/>
        </p:spPr>
        <p:txBody>
          <a:bodyPr wrap="square" rtlCol="0">
            <a:spAutoFit/>
          </a:bodyPr>
          <a:lstStyle/>
          <a:p>
            <a:r>
              <a:rPr lang="en-US" sz="1400" dirty="0">
                <a:latin typeface="+mn-lt"/>
              </a:rPr>
              <a:t>Internal Audit</a:t>
            </a:r>
          </a:p>
          <a:p>
            <a:pPr marL="285750" indent="-285750">
              <a:buFont typeface="Arial" panose="020B0604020202020204" pitchFamily="34" charset="0"/>
              <a:buChar char="•"/>
            </a:pPr>
            <a:endParaRPr lang="en-US" sz="1400" dirty="0">
              <a:latin typeface="+mn-lt"/>
            </a:endParaRPr>
          </a:p>
        </p:txBody>
      </p:sp>
      <p:sp>
        <p:nvSpPr>
          <p:cNvPr id="29" name="TextBox 28">
            <a:extLst>
              <a:ext uri="{FF2B5EF4-FFF2-40B4-BE49-F238E27FC236}">
                <a16:creationId xmlns:a16="http://schemas.microsoft.com/office/drawing/2014/main" id="{A5BFBA8D-E78E-AC4E-1D7F-723039F6176F}"/>
              </a:ext>
            </a:extLst>
          </p:cNvPr>
          <p:cNvSpPr txBox="1"/>
          <p:nvPr/>
        </p:nvSpPr>
        <p:spPr>
          <a:xfrm>
            <a:off x="7608944" y="3137026"/>
            <a:ext cx="1475569" cy="954107"/>
          </a:xfrm>
          <a:prstGeom prst="rect">
            <a:avLst/>
          </a:prstGeom>
          <a:noFill/>
        </p:spPr>
        <p:txBody>
          <a:bodyPr wrap="square" rtlCol="0">
            <a:spAutoFit/>
          </a:bodyPr>
          <a:lstStyle/>
          <a:p>
            <a:r>
              <a:rPr lang="en-US" sz="1400" dirty="0">
                <a:latin typeface="+mn-lt"/>
              </a:rPr>
              <a:t>Governance Risk and Compliance</a:t>
            </a:r>
          </a:p>
          <a:p>
            <a:pPr marL="285750" indent="-285750">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1346307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2AD7-FD9D-3E4D-276F-F443E2AD95C7}"/>
              </a:ext>
            </a:extLst>
          </p:cNvPr>
          <p:cNvSpPr>
            <a:spLocks noGrp="1"/>
          </p:cNvSpPr>
          <p:nvPr>
            <p:ph type="title"/>
          </p:nvPr>
        </p:nvSpPr>
        <p:spPr>
          <a:xfrm>
            <a:off x="469445" y="406036"/>
            <a:ext cx="6978414" cy="369332"/>
          </a:xfrm>
        </p:spPr>
        <p:txBody>
          <a:bodyPr/>
          <a:lstStyle/>
          <a:p>
            <a:r>
              <a:rPr lang="en-US" dirty="0"/>
              <a:t>A now Public Company Example (pre-IPO)</a:t>
            </a:r>
          </a:p>
        </p:txBody>
      </p:sp>
      <p:sp>
        <p:nvSpPr>
          <p:cNvPr id="9" name="TextBox 8">
            <a:extLst>
              <a:ext uri="{FF2B5EF4-FFF2-40B4-BE49-F238E27FC236}">
                <a16:creationId xmlns:a16="http://schemas.microsoft.com/office/drawing/2014/main" id="{3659F1AD-1E31-338B-591B-60B1E13B2154}"/>
              </a:ext>
            </a:extLst>
          </p:cNvPr>
          <p:cNvSpPr txBox="1"/>
          <p:nvPr/>
        </p:nvSpPr>
        <p:spPr>
          <a:xfrm>
            <a:off x="3937980" y="1295400"/>
            <a:ext cx="1268039" cy="707886"/>
          </a:xfrm>
          <a:prstGeom prst="rect">
            <a:avLst/>
          </a:prstGeom>
          <a:solidFill>
            <a:schemeClr val="tx2"/>
          </a:solidFill>
          <a:ln>
            <a:solidFill>
              <a:schemeClr val="tx2"/>
            </a:solidFill>
          </a:ln>
        </p:spPr>
        <p:txBody>
          <a:bodyPr wrap="none" rtlCol="0">
            <a:spAutoFit/>
          </a:bodyPr>
          <a:lstStyle/>
          <a:p>
            <a:pPr algn="ctr" defTabSz="914400" fontAlgn="auto">
              <a:spcBef>
                <a:spcPts val="0"/>
              </a:spcBef>
              <a:spcAft>
                <a:spcPts val="0"/>
              </a:spcAft>
            </a:pPr>
            <a:r>
              <a:rPr lang="en-US" sz="4000" b="1" dirty="0">
                <a:solidFill>
                  <a:srgbClr val="C09F29"/>
                </a:solidFill>
                <a:latin typeface="Helvetica Neue"/>
                <a:cs typeface="Helvetica Neue"/>
              </a:rPr>
              <a:t>CFO</a:t>
            </a:r>
          </a:p>
        </p:txBody>
      </p:sp>
      <p:sp>
        <p:nvSpPr>
          <p:cNvPr id="10" name="Rectangle 9">
            <a:extLst>
              <a:ext uri="{FF2B5EF4-FFF2-40B4-BE49-F238E27FC236}">
                <a16:creationId xmlns:a16="http://schemas.microsoft.com/office/drawing/2014/main" id="{A14470D7-C74A-7F16-FF48-69929828C370}"/>
              </a:ext>
            </a:extLst>
          </p:cNvPr>
          <p:cNvSpPr/>
          <p:nvPr/>
        </p:nvSpPr>
        <p:spPr>
          <a:xfrm>
            <a:off x="812800" y="2438400"/>
            <a:ext cx="3352800"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International Finance</a:t>
            </a:r>
          </a:p>
        </p:txBody>
      </p:sp>
      <p:sp>
        <p:nvSpPr>
          <p:cNvPr id="11" name="Rectangle 10">
            <a:extLst>
              <a:ext uri="{FF2B5EF4-FFF2-40B4-BE49-F238E27FC236}">
                <a16:creationId xmlns:a16="http://schemas.microsoft.com/office/drawing/2014/main" id="{CC64A603-9494-2AA0-2848-8AC1B90D68B7}"/>
              </a:ext>
            </a:extLst>
          </p:cNvPr>
          <p:cNvSpPr/>
          <p:nvPr/>
        </p:nvSpPr>
        <p:spPr>
          <a:xfrm>
            <a:off x="4978400" y="2438400"/>
            <a:ext cx="3352800" cy="533400"/>
          </a:xfrm>
          <a:prstGeom prst="rect">
            <a:avLst/>
          </a:prstGeom>
          <a:solidFill>
            <a:schemeClr val="tx2"/>
          </a:solid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NA Finance</a:t>
            </a:r>
          </a:p>
        </p:txBody>
      </p:sp>
      <p:cxnSp>
        <p:nvCxnSpPr>
          <p:cNvPr id="12" name="Elbow Connector 7">
            <a:extLst>
              <a:ext uri="{FF2B5EF4-FFF2-40B4-BE49-F238E27FC236}">
                <a16:creationId xmlns:a16="http://schemas.microsoft.com/office/drawing/2014/main" id="{ABCA8ED9-A246-FCF0-6490-E72DA8B5D689}"/>
              </a:ext>
            </a:extLst>
          </p:cNvPr>
          <p:cNvCxnSpPr>
            <a:stCxn id="9" idx="2"/>
            <a:endCxn id="10" idx="0"/>
          </p:cNvCxnSpPr>
          <p:nvPr/>
        </p:nvCxnSpPr>
        <p:spPr>
          <a:xfrm rot="5400000">
            <a:off x="3313043" y="1179443"/>
            <a:ext cx="435114" cy="2082800"/>
          </a:xfrm>
          <a:prstGeom prst="bentConnector3">
            <a:avLst/>
          </a:prstGeom>
          <a:noFill/>
          <a:ln w="19050" cap="flat" cmpd="sng" algn="ctr">
            <a:solidFill>
              <a:schemeClr val="tx2"/>
            </a:solidFill>
            <a:prstDash val="solid"/>
          </a:ln>
          <a:effectLst/>
        </p:spPr>
      </p:cxnSp>
      <p:cxnSp>
        <p:nvCxnSpPr>
          <p:cNvPr id="13" name="Elbow Connector 9">
            <a:extLst>
              <a:ext uri="{FF2B5EF4-FFF2-40B4-BE49-F238E27FC236}">
                <a16:creationId xmlns:a16="http://schemas.microsoft.com/office/drawing/2014/main" id="{A4E07517-9CB4-C5AD-B34D-3ADA0D05C683}"/>
              </a:ext>
            </a:extLst>
          </p:cNvPr>
          <p:cNvCxnSpPr>
            <a:stCxn id="9" idx="2"/>
            <a:endCxn id="11" idx="0"/>
          </p:cNvCxnSpPr>
          <p:nvPr/>
        </p:nvCxnSpPr>
        <p:spPr>
          <a:xfrm rot="16200000" flipH="1">
            <a:off x="5395843" y="1179443"/>
            <a:ext cx="435114" cy="2082800"/>
          </a:xfrm>
          <a:prstGeom prst="bentConnector3">
            <a:avLst/>
          </a:prstGeom>
          <a:noFill/>
          <a:ln w="19050" cap="flat" cmpd="sng" algn="ctr">
            <a:solidFill>
              <a:schemeClr val="tx2"/>
            </a:solidFill>
            <a:prstDash val="solid"/>
          </a:ln>
          <a:effectLst/>
        </p:spPr>
      </p:cxnSp>
      <p:sp>
        <p:nvSpPr>
          <p:cNvPr id="14" name="TextBox 13">
            <a:extLst>
              <a:ext uri="{FF2B5EF4-FFF2-40B4-BE49-F238E27FC236}">
                <a16:creationId xmlns:a16="http://schemas.microsoft.com/office/drawing/2014/main" id="{A6685B6E-7C5E-38FD-7245-BA21F79244C5}"/>
              </a:ext>
            </a:extLst>
          </p:cNvPr>
          <p:cNvSpPr txBox="1"/>
          <p:nvPr/>
        </p:nvSpPr>
        <p:spPr>
          <a:xfrm>
            <a:off x="3425446" y="3732100"/>
            <a:ext cx="2636234" cy="369332"/>
          </a:xfrm>
          <a:prstGeom prst="rect">
            <a:avLst/>
          </a:prstGeom>
          <a:noFill/>
        </p:spPr>
        <p:txBody>
          <a:bodyPr wrap="none" rtlCol="0">
            <a:spAutoFit/>
          </a:bodyPr>
          <a:lstStyle/>
          <a:p>
            <a:r>
              <a:rPr lang="en-US" dirty="0">
                <a:latin typeface="+mn-lt"/>
              </a:rPr>
              <a:t>Approx 120 employees</a:t>
            </a:r>
          </a:p>
        </p:txBody>
      </p:sp>
    </p:spTree>
    <p:extLst>
      <p:ext uri="{BB962C8B-B14F-4D97-AF65-F5344CB8AC3E}">
        <p14:creationId xmlns:p14="http://schemas.microsoft.com/office/powerpoint/2010/main" val="24410382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C347-13B4-C53F-6322-FBD74754EADA}"/>
              </a:ext>
            </a:extLst>
          </p:cNvPr>
          <p:cNvSpPr>
            <a:spLocks noGrp="1"/>
          </p:cNvSpPr>
          <p:nvPr>
            <p:ph type="title"/>
          </p:nvPr>
        </p:nvSpPr>
        <p:spPr/>
        <p:txBody>
          <a:bodyPr/>
          <a:lstStyle/>
          <a:p>
            <a:r>
              <a:rPr lang="en-US" dirty="0"/>
              <a:t>That same public company after IPO</a:t>
            </a:r>
          </a:p>
        </p:txBody>
      </p:sp>
      <p:sp>
        <p:nvSpPr>
          <p:cNvPr id="30" name="TextBox 29">
            <a:extLst>
              <a:ext uri="{FF2B5EF4-FFF2-40B4-BE49-F238E27FC236}">
                <a16:creationId xmlns:a16="http://schemas.microsoft.com/office/drawing/2014/main" id="{A9D11C4C-308F-B03F-D374-98750C773097}"/>
              </a:ext>
            </a:extLst>
          </p:cNvPr>
          <p:cNvSpPr txBox="1"/>
          <p:nvPr/>
        </p:nvSpPr>
        <p:spPr>
          <a:xfrm>
            <a:off x="4014179" y="868996"/>
            <a:ext cx="1268039" cy="707886"/>
          </a:xfrm>
          <a:prstGeom prst="rect">
            <a:avLst/>
          </a:prstGeom>
          <a:solidFill>
            <a:schemeClr val="tx2"/>
          </a:solidFill>
          <a:ln>
            <a:solidFill>
              <a:schemeClr val="tx2"/>
            </a:solidFill>
          </a:ln>
        </p:spPr>
        <p:txBody>
          <a:bodyPr wrap="none" rtlCol="0">
            <a:spAutoFit/>
          </a:bodyPr>
          <a:lstStyle/>
          <a:p>
            <a:pPr algn="ctr" defTabSz="914400" fontAlgn="auto">
              <a:spcBef>
                <a:spcPts val="0"/>
              </a:spcBef>
              <a:spcAft>
                <a:spcPts val="0"/>
              </a:spcAft>
            </a:pPr>
            <a:r>
              <a:rPr lang="en-US" sz="4000" b="1" dirty="0">
                <a:solidFill>
                  <a:srgbClr val="C09F29"/>
                </a:solidFill>
                <a:latin typeface="Helvetica Neue"/>
                <a:cs typeface="Helvetica Neue"/>
              </a:rPr>
              <a:t>CFO</a:t>
            </a:r>
          </a:p>
        </p:txBody>
      </p:sp>
      <p:grpSp>
        <p:nvGrpSpPr>
          <p:cNvPr id="31" name="Group 30">
            <a:extLst>
              <a:ext uri="{FF2B5EF4-FFF2-40B4-BE49-F238E27FC236}">
                <a16:creationId xmlns:a16="http://schemas.microsoft.com/office/drawing/2014/main" id="{A1361144-82E6-0A6F-EACF-61D1ACEF31F1}"/>
              </a:ext>
            </a:extLst>
          </p:cNvPr>
          <p:cNvGrpSpPr/>
          <p:nvPr/>
        </p:nvGrpSpPr>
        <p:grpSpPr>
          <a:xfrm>
            <a:off x="228599" y="1576881"/>
            <a:ext cx="8915401" cy="3528519"/>
            <a:chOff x="152400" y="1729281"/>
            <a:chExt cx="8915401" cy="3528519"/>
          </a:xfrm>
          <a:solidFill>
            <a:schemeClr val="tx2"/>
          </a:solidFill>
        </p:grpSpPr>
        <p:sp>
          <p:nvSpPr>
            <p:cNvPr id="32" name="Rectangle 31">
              <a:extLst>
                <a:ext uri="{FF2B5EF4-FFF2-40B4-BE49-F238E27FC236}">
                  <a16:creationId xmlns:a16="http://schemas.microsoft.com/office/drawing/2014/main" id="{B7EA912C-17DC-0D8A-2159-FCF28ED03AA1}"/>
                </a:ext>
              </a:extLst>
            </p:cNvPr>
            <p:cNvSpPr/>
            <p:nvPr/>
          </p:nvSpPr>
          <p:spPr>
            <a:xfrm>
              <a:off x="152400" y="2590800"/>
              <a:ext cx="41148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VP Commercial Finance</a:t>
              </a:r>
            </a:p>
          </p:txBody>
        </p:sp>
        <p:sp>
          <p:nvSpPr>
            <p:cNvPr id="33" name="Rectangle 32">
              <a:extLst>
                <a:ext uri="{FF2B5EF4-FFF2-40B4-BE49-F238E27FC236}">
                  <a16:creationId xmlns:a16="http://schemas.microsoft.com/office/drawing/2014/main" id="{E5956C47-87AE-561B-20C0-5FC283918A0B}"/>
                </a:ext>
              </a:extLst>
            </p:cNvPr>
            <p:cNvSpPr/>
            <p:nvPr/>
          </p:nvSpPr>
          <p:spPr>
            <a:xfrm>
              <a:off x="4415140" y="2590800"/>
              <a:ext cx="12954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Tax / Treasury</a:t>
              </a:r>
            </a:p>
          </p:txBody>
        </p:sp>
        <p:cxnSp>
          <p:nvCxnSpPr>
            <p:cNvPr id="34" name="Elbow Connector 7">
              <a:extLst>
                <a:ext uri="{FF2B5EF4-FFF2-40B4-BE49-F238E27FC236}">
                  <a16:creationId xmlns:a16="http://schemas.microsoft.com/office/drawing/2014/main" id="{8C4E2033-F15E-7431-0028-F10BDFF6CABB}"/>
                </a:ext>
              </a:extLst>
            </p:cNvPr>
            <p:cNvCxnSpPr>
              <a:stCxn id="30" idx="2"/>
              <a:endCxn id="32" idx="0"/>
            </p:cNvCxnSpPr>
            <p:nvPr/>
          </p:nvCxnSpPr>
          <p:spPr>
            <a:xfrm rot="5400000">
              <a:off x="2998241" y="940842"/>
              <a:ext cx="861518" cy="2438399"/>
            </a:xfrm>
            <a:prstGeom prst="bentConnector3">
              <a:avLst/>
            </a:prstGeom>
            <a:grpFill/>
            <a:ln w="19050" cap="flat" cmpd="sng" algn="ctr">
              <a:solidFill>
                <a:schemeClr val="tx2"/>
              </a:solidFill>
              <a:prstDash val="solid"/>
            </a:ln>
            <a:effectLst/>
          </p:spPr>
        </p:cxnSp>
        <p:cxnSp>
          <p:nvCxnSpPr>
            <p:cNvPr id="35" name="Elbow Connector 9">
              <a:extLst>
                <a:ext uri="{FF2B5EF4-FFF2-40B4-BE49-F238E27FC236}">
                  <a16:creationId xmlns:a16="http://schemas.microsoft.com/office/drawing/2014/main" id="{8B52C404-EFAB-A7B9-C916-7649B5189781}"/>
                </a:ext>
              </a:extLst>
            </p:cNvPr>
            <p:cNvCxnSpPr>
              <a:stCxn id="30" idx="2"/>
              <a:endCxn id="33" idx="0"/>
            </p:cNvCxnSpPr>
            <p:nvPr/>
          </p:nvCxnSpPr>
          <p:spPr>
            <a:xfrm rot="16200000" flipH="1">
              <a:off x="4424760" y="1952720"/>
              <a:ext cx="861518" cy="414641"/>
            </a:xfrm>
            <a:prstGeom prst="bentConnector3">
              <a:avLst/>
            </a:prstGeom>
            <a:grpFill/>
            <a:ln w="19050" cap="flat" cmpd="sng" algn="ctr">
              <a:solidFill>
                <a:schemeClr val="tx2"/>
              </a:solidFill>
              <a:prstDash val="solid"/>
            </a:ln>
            <a:effectLst/>
          </p:spPr>
        </p:cxnSp>
        <p:sp>
          <p:nvSpPr>
            <p:cNvPr id="36" name="Rectangle 35">
              <a:extLst>
                <a:ext uri="{FF2B5EF4-FFF2-40B4-BE49-F238E27FC236}">
                  <a16:creationId xmlns:a16="http://schemas.microsoft.com/office/drawing/2014/main" id="{63354CA4-BE1E-FDCD-BB9F-1EF035B7299E}"/>
                </a:ext>
              </a:extLst>
            </p:cNvPr>
            <p:cNvSpPr/>
            <p:nvPr/>
          </p:nvSpPr>
          <p:spPr>
            <a:xfrm>
              <a:off x="7429500" y="2590800"/>
              <a:ext cx="1638301"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9F29"/>
                  </a:solidFill>
                  <a:effectLst/>
                  <a:uLnTx/>
                  <a:uFillTx/>
                  <a:latin typeface="Helvetica Neue Light"/>
                  <a:ea typeface="+mn-ea"/>
                  <a:cs typeface="Helvetica Neue Light"/>
                </a:rPr>
                <a:t>Investor Relations / Corp FP&amp;A</a:t>
              </a:r>
            </a:p>
          </p:txBody>
        </p:sp>
        <p:cxnSp>
          <p:nvCxnSpPr>
            <p:cNvPr id="37" name="Elbow Connector 27">
              <a:extLst>
                <a:ext uri="{FF2B5EF4-FFF2-40B4-BE49-F238E27FC236}">
                  <a16:creationId xmlns:a16="http://schemas.microsoft.com/office/drawing/2014/main" id="{4D32158B-DC52-6C93-2CD5-6E62A9ECEE8A}"/>
                </a:ext>
              </a:extLst>
            </p:cNvPr>
            <p:cNvCxnSpPr>
              <a:stCxn id="30" idx="2"/>
              <a:endCxn id="36" idx="0"/>
            </p:cNvCxnSpPr>
            <p:nvPr/>
          </p:nvCxnSpPr>
          <p:spPr>
            <a:xfrm rot="16200000" flipH="1">
              <a:off x="6017666" y="359815"/>
              <a:ext cx="861518" cy="3600452"/>
            </a:xfrm>
            <a:prstGeom prst="bentConnector3">
              <a:avLst>
                <a:gd name="adj1" fmla="val 50000"/>
              </a:avLst>
            </a:prstGeom>
            <a:grpFill/>
            <a:ln w="19050" cap="flat" cmpd="sng" algn="ctr">
              <a:solidFill>
                <a:schemeClr val="tx2"/>
              </a:solidFill>
              <a:prstDash val="solid"/>
            </a:ln>
            <a:effectLst/>
          </p:spPr>
        </p:cxnSp>
        <p:sp>
          <p:nvSpPr>
            <p:cNvPr id="38" name="Rectangle 37">
              <a:extLst>
                <a:ext uri="{FF2B5EF4-FFF2-40B4-BE49-F238E27FC236}">
                  <a16:creationId xmlns:a16="http://schemas.microsoft.com/office/drawing/2014/main" id="{32F27968-5129-E64C-F805-537419540BA1}"/>
                </a:ext>
              </a:extLst>
            </p:cNvPr>
            <p:cNvSpPr/>
            <p:nvPr/>
          </p:nvSpPr>
          <p:spPr>
            <a:xfrm>
              <a:off x="6019800" y="2600325"/>
              <a:ext cx="12954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CAO</a:t>
              </a:r>
            </a:p>
          </p:txBody>
        </p:sp>
        <p:sp>
          <p:nvSpPr>
            <p:cNvPr id="39" name="Rectangle 38">
              <a:extLst>
                <a:ext uri="{FF2B5EF4-FFF2-40B4-BE49-F238E27FC236}">
                  <a16:creationId xmlns:a16="http://schemas.microsoft.com/office/drawing/2014/main" id="{E40E5BE9-45D6-262C-863B-8F6D1F69CB25}"/>
                </a:ext>
              </a:extLst>
            </p:cNvPr>
            <p:cNvSpPr/>
            <p:nvPr/>
          </p:nvSpPr>
          <p:spPr>
            <a:xfrm>
              <a:off x="5219700" y="3524250"/>
              <a:ext cx="12954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9F29"/>
                  </a:solidFill>
                  <a:effectLst/>
                  <a:uLnTx/>
                  <a:uFillTx/>
                  <a:latin typeface="Helvetica Neue Light"/>
                  <a:ea typeface="+mn-ea"/>
                  <a:cs typeface="Helvetica Neue Light"/>
                </a:rPr>
                <a:t>Strategic Sourcing</a:t>
              </a:r>
            </a:p>
          </p:txBody>
        </p:sp>
        <p:sp>
          <p:nvSpPr>
            <p:cNvPr id="40" name="Rectangle 39">
              <a:extLst>
                <a:ext uri="{FF2B5EF4-FFF2-40B4-BE49-F238E27FC236}">
                  <a16:creationId xmlns:a16="http://schemas.microsoft.com/office/drawing/2014/main" id="{10E0038C-5691-C769-4D05-A85A16FE3E35}"/>
                </a:ext>
              </a:extLst>
            </p:cNvPr>
            <p:cNvSpPr/>
            <p:nvPr/>
          </p:nvSpPr>
          <p:spPr>
            <a:xfrm>
              <a:off x="152400" y="3352800"/>
              <a:ext cx="12192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CFO EMEA</a:t>
              </a:r>
            </a:p>
          </p:txBody>
        </p:sp>
        <p:sp>
          <p:nvSpPr>
            <p:cNvPr id="41" name="Rectangle 40">
              <a:extLst>
                <a:ext uri="{FF2B5EF4-FFF2-40B4-BE49-F238E27FC236}">
                  <a16:creationId xmlns:a16="http://schemas.microsoft.com/office/drawing/2014/main" id="{804F26D8-2BD9-CDB9-6EBB-99454933EE35}"/>
                </a:ext>
              </a:extLst>
            </p:cNvPr>
            <p:cNvSpPr/>
            <p:nvPr/>
          </p:nvSpPr>
          <p:spPr>
            <a:xfrm>
              <a:off x="1600200" y="3352800"/>
              <a:ext cx="1219200" cy="5334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CFO APAC</a:t>
              </a:r>
            </a:p>
          </p:txBody>
        </p:sp>
        <p:cxnSp>
          <p:nvCxnSpPr>
            <p:cNvPr id="42" name="Elbow Connector 94">
              <a:extLst>
                <a:ext uri="{FF2B5EF4-FFF2-40B4-BE49-F238E27FC236}">
                  <a16:creationId xmlns:a16="http://schemas.microsoft.com/office/drawing/2014/main" id="{2CDA14FF-BF79-2909-13A1-3DCC30DC2F5F}"/>
                </a:ext>
              </a:extLst>
            </p:cNvPr>
            <p:cNvCxnSpPr>
              <a:stCxn id="30" idx="2"/>
              <a:endCxn id="38" idx="0"/>
            </p:cNvCxnSpPr>
            <p:nvPr/>
          </p:nvCxnSpPr>
          <p:spPr>
            <a:xfrm rot="16200000" flipH="1">
              <a:off x="5222328" y="1155152"/>
              <a:ext cx="871043" cy="2019301"/>
            </a:xfrm>
            <a:prstGeom prst="bentConnector3">
              <a:avLst>
                <a:gd name="adj1" fmla="val 50000"/>
              </a:avLst>
            </a:prstGeom>
            <a:grpFill/>
            <a:ln w="19050" cap="flat" cmpd="sng" algn="ctr">
              <a:solidFill>
                <a:schemeClr val="tx2"/>
              </a:solidFill>
              <a:prstDash val="solid"/>
            </a:ln>
            <a:effectLst/>
          </p:spPr>
        </p:cxnSp>
        <p:sp>
          <p:nvSpPr>
            <p:cNvPr id="43" name="Rectangle 42">
              <a:extLst>
                <a:ext uri="{FF2B5EF4-FFF2-40B4-BE49-F238E27FC236}">
                  <a16:creationId xmlns:a16="http://schemas.microsoft.com/office/drawing/2014/main" id="{E0BEDAE8-F681-4DEF-A78B-0C32A4E5806D}"/>
                </a:ext>
              </a:extLst>
            </p:cNvPr>
            <p:cNvSpPr/>
            <p:nvPr/>
          </p:nvSpPr>
          <p:spPr>
            <a:xfrm>
              <a:off x="3048000" y="3352800"/>
              <a:ext cx="1219200" cy="533400"/>
            </a:xfrm>
            <a:prstGeom prst="rect">
              <a:avLst/>
            </a:prstGeom>
            <a:grpFill/>
            <a:ln w="19050" cap="flat" cmpd="sng" algn="ctr">
              <a:solidFill>
                <a:schemeClr val="tx2"/>
              </a:solidFill>
              <a:prstDash val="solid"/>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CFO </a:t>
              </a:r>
              <a:b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b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LATAM</a:t>
              </a:r>
            </a:p>
          </p:txBody>
        </p:sp>
        <p:sp>
          <p:nvSpPr>
            <p:cNvPr id="44" name="Rectangle 43">
              <a:extLst>
                <a:ext uri="{FF2B5EF4-FFF2-40B4-BE49-F238E27FC236}">
                  <a16:creationId xmlns:a16="http://schemas.microsoft.com/office/drawing/2014/main" id="{8946A73A-4A53-8FD6-46D4-6FA9A734F4EE}"/>
                </a:ext>
              </a:extLst>
            </p:cNvPr>
            <p:cNvSpPr/>
            <p:nvPr/>
          </p:nvSpPr>
          <p:spPr>
            <a:xfrm>
              <a:off x="5905500" y="4311650"/>
              <a:ext cx="1524000" cy="533400"/>
            </a:xfrm>
            <a:prstGeom prst="rect">
              <a:avLst/>
            </a:prstGeom>
            <a:grpFill/>
            <a:ln w="19050" cap="flat" cmpd="sng" algn="ctr">
              <a:solidFill>
                <a:schemeClr val="tx2"/>
              </a:solidFill>
              <a:prstDash val="solid"/>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Global</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Controller</a:t>
              </a:r>
            </a:p>
          </p:txBody>
        </p:sp>
        <p:cxnSp>
          <p:nvCxnSpPr>
            <p:cNvPr id="45" name="Straight Connector 44">
              <a:extLst>
                <a:ext uri="{FF2B5EF4-FFF2-40B4-BE49-F238E27FC236}">
                  <a16:creationId xmlns:a16="http://schemas.microsoft.com/office/drawing/2014/main" id="{EDB7A9A9-A581-B434-0E0B-4C555AA6BA99}"/>
                </a:ext>
              </a:extLst>
            </p:cNvPr>
            <p:cNvCxnSpPr>
              <a:stCxn id="44" idx="0"/>
              <a:endCxn id="38" idx="2"/>
            </p:cNvCxnSpPr>
            <p:nvPr/>
          </p:nvCxnSpPr>
          <p:spPr>
            <a:xfrm flipV="1">
              <a:off x="6667500" y="3133725"/>
              <a:ext cx="0" cy="1177925"/>
            </a:xfrm>
            <a:prstGeom prst="line">
              <a:avLst/>
            </a:prstGeom>
            <a:grpFill/>
            <a:ln w="19050" cap="flat" cmpd="sng" algn="ctr">
              <a:solidFill>
                <a:schemeClr val="tx2"/>
              </a:solidFill>
              <a:prstDash val="solid"/>
            </a:ln>
            <a:effectLst/>
          </p:spPr>
        </p:cxnSp>
        <p:sp>
          <p:nvSpPr>
            <p:cNvPr id="46" name="Rectangle 45">
              <a:extLst>
                <a:ext uri="{FF2B5EF4-FFF2-40B4-BE49-F238E27FC236}">
                  <a16:creationId xmlns:a16="http://schemas.microsoft.com/office/drawing/2014/main" id="{B97BF71D-2DA1-CBB7-CE4A-A483684DDEDF}"/>
                </a:ext>
              </a:extLst>
            </p:cNvPr>
            <p:cNvSpPr/>
            <p:nvPr/>
          </p:nvSpPr>
          <p:spPr>
            <a:xfrm>
              <a:off x="152400" y="4572000"/>
              <a:ext cx="1524000" cy="6858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NA Commercial Finance</a:t>
              </a:r>
            </a:p>
          </p:txBody>
        </p:sp>
        <p:sp>
          <p:nvSpPr>
            <p:cNvPr id="47" name="Rectangle 46">
              <a:extLst>
                <a:ext uri="{FF2B5EF4-FFF2-40B4-BE49-F238E27FC236}">
                  <a16:creationId xmlns:a16="http://schemas.microsoft.com/office/drawing/2014/main" id="{63F24C0D-2F9B-B5F5-10C4-EDF5A9C1E9C2}"/>
                </a:ext>
              </a:extLst>
            </p:cNvPr>
            <p:cNvSpPr/>
            <p:nvPr/>
          </p:nvSpPr>
          <p:spPr>
            <a:xfrm>
              <a:off x="1790700" y="4572000"/>
              <a:ext cx="1524000" cy="6858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Finance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Technology</a:t>
              </a:r>
            </a:p>
          </p:txBody>
        </p:sp>
        <p:sp>
          <p:nvSpPr>
            <p:cNvPr id="48" name="Rectangle 47">
              <a:extLst>
                <a:ext uri="{FF2B5EF4-FFF2-40B4-BE49-F238E27FC236}">
                  <a16:creationId xmlns:a16="http://schemas.microsoft.com/office/drawing/2014/main" id="{E5222A64-14BC-B549-4AA1-A00E07A0F005}"/>
                </a:ext>
              </a:extLst>
            </p:cNvPr>
            <p:cNvSpPr/>
            <p:nvPr/>
          </p:nvSpPr>
          <p:spPr>
            <a:xfrm>
              <a:off x="3429000" y="4572000"/>
              <a:ext cx="1524000" cy="685800"/>
            </a:xfrm>
            <a:prstGeom prst="rect">
              <a:avLst/>
            </a:prstGeom>
            <a:grpFill/>
            <a:ln w="19050" cap="flat" cmpd="sng" algn="ctr">
              <a:solidFill>
                <a:schemeClr val="tx2"/>
              </a:solidFill>
              <a:prstDash val="solid"/>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09F29"/>
                  </a:solidFill>
                  <a:effectLst/>
                  <a:uLnTx/>
                  <a:uFillTx/>
                  <a:latin typeface="Helvetica Neue Light"/>
                  <a:ea typeface="+mn-ea"/>
                  <a:cs typeface="Helvetica Neue Light"/>
                </a:rPr>
                <a:t>Marketing Finance</a:t>
              </a:r>
            </a:p>
          </p:txBody>
        </p:sp>
        <p:cxnSp>
          <p:nvCxnSpPr>
            <p:cNvPr id="49" name="Straight Connector 48">
              <a:extLst>
                <a:ext uri="{FF2B5EF4-FFF2-40B4-BE49-F238E27FC236}">
                  <a16:creationId xmlns:a16="http://schemas.microsoft.com/office/drawing/2014/main" id="{A4C051C9-21CE-8674-D0A5-2C5B44E7AAC0}"/>
                </a:ext>
              </a:extLst>
            </p:cNvPr>
            <p:cNvCxnSpPr/>
            <p:nvPr/>
          </p:nvCxnSpPr>
          <p:spPr>
            <a:xfrm flipV="1">
              <a:off x="762000" y="3124200"/>
              <a:ext cx="3654" cy="228600"/>
            </a:xfrm>
            <a:prstGeom prst="line">
              <a:avLst/>
            </a:prstGeom>
            <a:grpFill/>
            <a:ln w="19050" cap="flat" cmpd="sng" algn="ctr">
              <a:solidFill>
                <a:schemeClr val="tx2"/>
              </a:solidFill>
              <a:prstDash val="solid"/>
            </a:ln>
            <a:effectLst/>
          </p:spPr>
        </p:cxnSp>
        <p:cxnSp>
          <p:nvCxnSpPr>
            <p:cNvPr id="50" name="Straight Connector 49">
              <a:extLst>
                <a:ext uri="{FF2B5EF4-FFF2-40B4-BE49-F238E27FC236}">
                  <a16:creationId xmlns:a16="http://schemas.microsoft.com/office/drawing/2014/main" id="{E90CD915-4924-804A-5D73-8BCA9AC1CC9C}"/>
                </a:ext>
              </a:extLst>
            </p:cNvPr>
            <p:cNvCxnSpPr/>
            <p:nvPr/>
          </p:nvCxnSpPr>
          <p:spPr>
            <a:xfrm flipV="1">
              <a:off x="2209800" y="3124200"/>
              <a:ext cx="3654" cy="228600"/>
            </a:xfrm>
            <a:prstGeom prst="line">
              <a:avLst/>
            </a:prstGeom>
            <a:grpFill/>
            <a:ln w="19050" cap="flat" cmpd="sng" algn="ctr">
              <a:solidFill>
                <a:schemeClr val="tx2"/>
              </a:solidFill>
              <a:prstDash val="solid"/>
            </a:ln>
            <a:effectLst/>
          </p:spPr>
        </p:cxnSp>
        <p:cxnSp>
          <p:nvCxnSpPr>
            <p:cNvPr id="51" name="Straight Connector 50">
              <a:extLst>
                <a:ext uri="{FF2B5EF4-FFF2-40B4-BE49-F238E27FC236}">
                  <a16:creationId xmlns:a16="http://schemas.microsoft.com/office/drawing/2014/main" id="{ECA9E246-F11C-B4DF-3587-8AC9400255D7}"/>
                </a:ext>
              </a:extLst>
            </p:cNvPr>
            <p:cNvCxnSpPr/>
            <p:nvPr/>
          </p:nvCxnSpPr>
          <p:spPr>
            <a:xfrm flipV="1">
              <a:off x="3657600" y="3124200"/>
              <a:ext cx="3654" cy="228600"/>
            </a:xfrm>
            <a:prstGeom prst="line">
              <a:avLst/>
            </a:prstGeom>
            <a:grpFill/>
            <a:ln w="19050" cap="flat" cmpd="sng" algn="ctr">
              <a:solidFill>
                <a:schemeClr val="tx2"/>
              </a:solidFill>
              <a:prstDash val="solid"/>
            </a:ln>
            <a:effectLst/>
          </p:spPr>
        </p:cxnSp>
        <p:cxnSp>
          <p:nvCxnSpPr>
            <p:cNvPr id="52" name="Straight Connector 51">
              <a:extLst>
                <a:ext uri="{FF2B5EF4-FFF2-40B4-BE49-F238E27FC236}">
                  <a16:creationId xmlns:a16="http://schemas.microsoft.com/office/drawing/2014/main" id="{317A80E1-F0A1-EFA6-9861-A580D442F21C}"/>
                </a:ext>
              </a:extLst>
            </p:cNvPr>
            <p:cNvCxnSpPr/>
            <p:nvPr/>
          </p:nvCxnSpPr>
          <p:spPr>
            <a:xfrm flipV="1">
              <a:off x="1501746" y="3124200"/>
              <a:ext cx="0" cy="1219200"/>
            </a:xfrm>
            <a:prstGeom prst="line">
              <a:avLst/>
            </a:prstGeom>
            <a:grpFill/>
            <a:ln w="19050" cap="flat" cmpd="sng" algn="ctr">
              <a:solidFill>
                <a:schemeClr val="tx2"/>
              </a:solidFill>
              <a:prstDash val="solid"/>
            </a:ln>
            <a:effectLst/>
          </p:spPr>
        </p:cxnSp>
        <p:cxnSp>
          <p:nvCxnSpPr>
            <p:cNvPr id="53" name="Elbow Connector 118">
              <a:extLst>
                <a:ext uri="{FF2B5EF4-FFF2-40B4-BE49-F238E27FC236}">
                  <a16:creationId xmlns:a16="http://schemas.microsoft.com/office/drawing/2014/main" id="{8EC9A33A-42D0-CD99-608A-158AE148E5B4}"/>
                </a:ext>
              </a:extLst>
            </p:cNvPr>
            <p:cNvCxnSpPr>
              <a:stCxn id="48" idx="0"/>
              <a:endCxn id="46" idx="0"/>
            </p:cNvCxnSpPr>
            <p:nvPr/>
          </p:nvCxnSpPr>
          <p:spPr>
            <a:xfrm rot="16200000" flipV="1">
              <a:off x="2552700" y="2933700"/>
              <a:ext cx="12700" cy="3276600"/>
            </a:xfrm>
            <a:prstGeom prst="bentConnector3">
              <a:avLst>
                <a:gd name="adj1" fmla="val 1800000"/>
              </a:avLst>
            </a:prstGeom>
            <a:grpFill/>
            <a:ln w="19050" cap="flat" cmpd="sng" algn="ctr">
              <a:solidFill>
                <a:schemeClr val="tx2"/>
              </a:solidFill>
              <a:prstDash val="solid"/>
            </a:ln>
            <a:effectLst/>
          </p:spPr>
        </p:cxnSp>
        <p:cxnSp>
          <p:nvCxnSpPr>
            <p:cNvPr id="54" name="Straight Connector 53">
              <a:extLst>
                <a:ext uri="{FF2B5EF4-FFF2-40B4-BE49-F238E27FC236}">
                  <a16:creationId xmlns:a16="http://schemas.microsoft.com/office/drawing/2014/main" id="{9888925D-9411-F5B1-C0D9-87C78B3F084B}"/>
                </a:ext>
              </a:extLst>
            </p:cNvPr>
            <p:cNvCxnSpPr/>
            <p:nvPr/>
          </p:nvCxnSpPr>
          <p:spPr>
            <a:xfrm flipV="1">
              <a:off x="2514600" y="4343400"/>
              <a:ext cx="3654" cy="228600"/>
            </a:xfrm>
            <a:prstGeom prst="line">
              <a:avLst/>
            </a:prstGeom>
            <a:grpFill/>
            <a:ln w="19050" cap="flat" cmpd="sng" algn="ctr">
              <a:solidFill>
                <a:schemeClr val="tx2"/>
              </a:solidFill>
              <a:prstDash val="solid"/>
            </a:ln>
            <a:effectLst/>
          </p:spPr>
        </p:cxnSp>
      </p:grpSp>
      <p:cxnSp>
        <p:nvCxnSpPr>
          <p:cNvPr id="55" name="Straight Connector 54">
            <a:extLst>
              <a:ext uri="{FF2B5EF4-FFF2-40B4-BE49-F238E27FC236}">
                <a16:creationId xmlns:a16="http://schemas.microsoft.com/office/drawing/2014/main" id="{B66D0DB7-1E7A-06C2-F575-742BD618E18C}"/>
              </a:ext>
            </a:extLst>
          </p:cNvPr>
          <p:cNvCxnSpPr>
            <a:cxnSpLocks/>
            <a:stCxn id="39" idx="0"/>
          </p:cNvCxnSpPr>
          <p:nvPr/>
        </p:nvCxnSpPr>
        <p:spPr>
          <a:xfrm flipH="1" flipV="1">
            <a:off x="5938861" y="1998627"/>
            <a:ext cx="4738" cy="1373223"/>
          </a:xfrm>
          <a:prstGeom prst="line">
            <a:avLst/>
          </a:prstGeom>
          <a:noFill/>
          <a:ln w="19050" cap="flat" cmpd="sng" algn="ctr">
            <a:solidFill>
              <a:schemeClr val="tx2"/>
            </a:solidFill>
            <a:prstDash val="solid"/>
          </a:ln>
          <a:effectLst/>
        </p:spPr>
      </p:cxnSp>
      <p:sp>
        <p:nvSpPr>
          <p:cNvPr id="62" name="TextBox 61">
            <a:extLst>
              <a:ext uri="{FF2B5EF4-FFF2-40B4-BE49-F238E27FC236}">
                <a16:creationId xmlns:a16="http://schemas.microsoft.com/office/drawing/2014/main" id="{82B09C7D-6066-E442-00AC-06D8479B707D}"/>
              </a:ext>
            </a:extLst>
          </p:cNvPr>
          <p:cNvSpPr txBox="1"/>
          <p:nvPr/>
        </p:nvSpPr>
        <p:spPr>
          <a:xfrm>
            <a:off x="6524624" y="4761984"/>
            <a:ext cx="2636234" cy="369332"/>
          </a:xfrm>
          <a:prstGeom prst="rect">
            <a:avLst/>
          </a:prstGeom>
          <a:noFill/>
        </p:spPr>
        <p:txBody>
          <a:bodyPr wrap="none" rtlCol="0">
            <a:spAutoFit/>
          </a:bodyPr>
          <a:lstStyle/>
          <a:p>
            <a:r>
              <a:rPr lang="en-US" dirty="0">
                <a:latin typeface="+mn-lt"/>
              </a:rPr>
              <a:t>Approx 450 employees</a:t>
            </a:r>
          </a:p>
        </p:txBody>
      </p:sp>
    </p:spTree>
    <p:extLst>
      <p:ext uri="{BB962C8B-B14F-4D97-AF65-F5344CB8AC3E}">
        <p14:creationId xmlns:p14="http://schemas.microsoft.com/office/powerpoint/2010/main" val="28988010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362A-56B7-D851-9379-F70EF1CE2804}"/>
              </a:ext>
            </a:extLst>
          </p:cNvPr>
          <p:cNvSpPr>
            <a:spLocks noGrp="1"/>
          </p:cNvSpPr>
          <p:nvPr>
            <p:ph type="title"/>
          </p:nvPr>
        </p:nvSpPr>
        <p:spPr/>
        <p:txBody>
          <a:bodyPr/>
          <a:lstStyle/>
          <a:p>
            <a:r>
              <a:rPr lang="en-US" dirty="0">
                <a:latin typeface="+mj-lt"/>
              </a:rPr>
              <a:t>Accounting &amp; Finance Function </a:t>
            </a:r>
          </a:p>
        </p:txBody>
      </p:sp>
      <p:sp>
        <p:nvSpPr>
          <p:cNvPr id="16" name="Rectangle 15">
            <a:extLst>
              <a:ext uri="{FF2B5EF4-FFF2-40B4-BE49-F238E27FC236}">
                <a16:creationId xmlns:a16="http://schemas.microsoft.com/office/drawing/2014/main" id="{287B6047-C0A0-17B5-E1DF-5402B54AAC53}"/>
              </a:ext>
            </a:extLst>
          </p:cNvPr>
          <p:cNvSpPr/>
          <p:nvPr/>
        </p:nvSpPr>
        <p:spPr>
          <a:xfrm>
            <a:off x="914400" y="885974"/>
            <a:ext cx="7518925" cy="3704982"/>
          </a:xfrm>
          <a:prstGeom prst="rect">
            <a:avLst/>
          </a:prstGeom>
          <a:solidFill>
            <a:srgbClr val="E8D3A2"/>
          </a:solidFill>
          <a:ln w="25400" cap="flat" cmpd="sng" algn="ctr">
            <a:solidFill>
              <a:srgbClr val="4B2E8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dirty="0">
              <a:ln>
                <a:noFill/>
              </a:ln>
              <a:solidFill>
                <a:srgbClr val="4B2E83"/>
              </a:solidFill>
              <a:effectLst/>
              <a:uLnTx/>
              <a:uFillTx/>
              <a:latin typeface="+mn-lt"/>
              <a:ea typeface="+mn-ea"/>
              <a:cs typeface="+mn-cs"/>
            </a:endParaRPr>
          </a:p>
        </p:txBody>
      </p:sp>
      <p:sp>
        <p:nvSpPr>
          <p:cNvPr id="17" name="Oval 16">
            <a:extLst>
              <a:ext uri="{FF2B5EF4-FFF2-40B4-BE49-F238E27FC236}">
                <a16:creationId xmlns:a16="http://schemas.microsoft.com/office/drawing/2014/main" id="{96E30AD2-02AB-B86D-1A6A-D8ECC0B0DCBB}"/>
              </a:ext>
            </a:extLst>
          </p:cNvPr>
          <p:cNvSpPr/>
          <p:nvPr/>
        </p:nvSpPr>
        <p:spPr>
          <a:xfrm>
            <a:off x="2896335" y="1354761"/>
            <a:ext cx="3780316" cy="2754389"/>
          </a:xfrm>
          <a:prstGeom prst="ellipse">
            <a:avLst/>
          </a:prstGeom>
          <a:gradFill rotWithShape="1">
            <a:gsLst>
              <a:gs pos="0">
                <a:srgbClr val="999999">
                  <a:tint val="50000"/>
                  <a:satMod val="300000"/>
                </a:srgbClr>
              </a:gs>
              <a:gs pos="35000">
                <a:srgbClr val="999999">
                  <a:tint val="37000"/>
                  <a:satMod val="300000"/>
                </a:srgbClr>
              </a:gs>
              <a:gs pos="100000">
                <a:srgbClr val="999999">
                  <a:tint val="15000"/>
                  <a:satMod val="350000"/>
                </a:srgbClr>
              </a:gs>
            </a:gsLst>
            <a:lin ang="16200000" scaled="1"/>
          </a:gradFill>
          <a:ln w="9525" cap="flat" cmpd="sng" algn="ctr">
            <a:solidFill>
              <a:srgbClr val="9999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a:ln>
                <a:noFill/>
              </a:ln>
              <a:solidFill>
                <a:srgbClr val="4B2E83"/>
              </a:solidFill>
              <a:effectLst/>
              <a:uLnTx/>
              <a:uFillTx/>
              <a:latin typeface="+mn-lt"/>
              <a:ea typeface="+mn-ea"/>
              <a:cs typeface="+mn-cs"/>
            </a:endParaRPr>
          </a:p>
        </p:txBody>
      </p:sp>
      <p:sp>
        <p:nvSpPr>
          <p:cNvPr id="18" name="TextBox 17">
            <a:extLst>
              <a:ext uri="{FF2B5EF4-FFF2-40B4-BE49-F238E27FC236}">
                <a16:creationId xmlns:a16="http://schemas.microsoft.com/office/drawing/2014/main" id="{E30F5DFC-1249-97DA-0D51-E36B304B3350}"/>
              </a:ext>
            </a:extLst>
          </p:cNvPr>
          <p:cNvSpPr txBox="1"/>
          <p:nvPr/>
        </p:nvSpPr>
        <p:spPr>
          <a:xfrm>
            <a:off x="3619179" y="1925505"/>
            <a:ext cx="2333528" cy="1815882"/>
          </a:xfrm>
          <a:prstGeom prst="rect">
            <a:avLst/>
          </a:prstGeom>
        </p:spPr>
        <p:txBody>
          <a:bodyPr wrap="square">
            <a:spAutoFit/>
          </a:bodyPr>
          <a:lstStyle/>
          <a:p>
            <a:pPr marL="342900" indent="-342900" algn="ctr" fontAlgn="auto">
              <a:spcBef>
                <a:spcPct val="20000"/>
              </a:spcBef>
              <a:spcAft>
                <a:spcPts val="0"/>
              </a:spcAft>
              <a:defRPr/>
            </a:pPr>
            <a:r>
              <a:rPr lang="en-US" sz="1400" b="1" u="sng" dirty="0">
                <a:solidFill>
                  <a:srgbClr val="4B2E83"/>
                </a:solidFill>
                <a:latin typeface="+mn-lt"/>
                <a:cs typeface="+mn-cs"/>
              </a:rPr>
              <a:t>Internal Users</a:t>
            </a:r>
          </a:p>
          <a:p>
            <a:pPr marL="342900" indent="-342900" algn="ctr" fontAlgn="auto">
              <a:spcBef>
                <a:spcPct val="20000"/>
              </a:spcBef>
              <a:spcAft>
                <a:spcPts val="0"/>
              </a:spcAft>
              <a:defRPr/>
            </a:pPr>
            <a:r>
              <a:rPr lang="en-AU" sz="1400" b="1" dirty="0">
                <a:solidFill>
                  <a:srgbClr val="4B2E83"/>
                </a:solidFill>
                <a:latin typeface="+mn-lt"/>
                <a:cs typeface="+mn-cs"/>
              </a:rPr>
              <a:t> Users within a Company</a:t>
            </a:r>
          </a:p>
          <a:p>
            <a:pPr marL="342900" indent="-342900" algn="ctr" fontAlgn="auto">
              <a:spcBef>
                <a:spcPct val="20000"/>
              </a:spcBef>
              <a:spcAft>
                <a:spcPts val="0"/>
              </a:spcAft>
              <a:defRPr/>
            </a:pPr>
            <a:endParaRPr lang="en-AU" sz="1400" b="1" dirty="0">
              <a:solidFill>
                <a:srgbClr val="4B2E83"/>
              </a:solidFill>
              <a:latin typeface="+mn-lt"/>
              <a:cs typeface="+mn-cs"/>
            </a:endParaRPr>
          </a:p>
          <a:p>
            <a:pPr marL="342900" indent="-342900" algn="ctr" fontAlgn="auto">
              <a:spcBef>
                <a:spcPct val="20000"/>
              </a:spcBef>
              <a:spcAft>
                <a:spcPts val="0"/>
              </a:spcAft>
              <a:defRPr/>
            </a:pPr>
            <a:r>
              <a:rPr lang="en-AU" sz="1400" dirty="0">
                <a:solidFill>
                  <a:srgbClr val="4B2E83"/>
                </a:solidFill>
                <a:latin typeface="+mn-lt"/>
                <a:cs typeface="+mn-cs"/>
              </a:rPr>
              <a:t>Board of Directors</a:t>
            </a:r>
          </a:p>
          <a:p>
            <a:pPr marL="342900" indent="-342900" algn="ctr" fontAlgn="auto">
              <a:spcBef>
                <a:spcPct val="20000"/>
              </a:spcBef>
              <a:spcAft>
                <a:spcPts val="0"/>
              </a:spcAft>
              <a:defRPr/>
            </a:pPr>
            <a:r>
              <a:rPr lang="en-AU" sz="1400" dirty="0">
                <a:solidFill>
                  <a:srgbClr val="4B2E83"/>
                </a:solidFill>
                <a:latin typeface="+mn-lt"/>
                <a:cs typeface="+mn-cs"/>
              </a:rPr>
              <a:t>Managers</a:t>
            </a:r>
          </a:p>
          <a:p>
            <a:pPr marL="342900" indent="-342900" algn="ctr" fontAlgn="auto">
              <a:spcBef>
                <a:spcPct val="20000"/>
              </a:spcBef>
              <a:spcAft>
                <a:spcPts val="0"/>
              </a:spcAft>
              <a:defRPr/>
            </a:pPr>
            <a:r>
              <a:rPr lang="en-AU" sz="1400" dirty="0">
                <a:solidFill>
                  <a:srgbClr val="4B2E83"/>
                </a:solidFill>
                <a:latin typeface="+mn-lt"/>
                <a:cs typeface="+mn-cs"/>
              </a:rPr>
              <a:t>Employees</a:t>
            </a:r>
            <a:endParaRPr lang="en-US" sz="1400" dirty="0">
              <a:solidFill>
                <a:srgbClr val="4B2E83"/>
              </a:solidFill>
              <a:latin typeface="+mn-lt"/>
              <a:cs typeface="+mn-cs"/>
            </a:endParaRPr>
          </a:p>
        </p:txBody>
      </p:sp>
      <p:sp>
        <p:nvSpPr>
          <p:cNvPr id="19" name="TextBox 18">
            <a:extLst>
              <a:ext uri="{FF2B5EF4-FFF2-40B4-BE49-F238E27FC236}">
                <a16:creationId xmlns:a16="http://schemas.microsoft.com/office/drawing/2014/main" id="{869D1FD3-C49D-2CB1-5019-06640FAF792D}"/>
              </a:ext>
            </a:extLst>
          </p:cNvPr>
          <p:cNvSpPr txBox="1"/>
          <p:nvPr/>
        </p:nvSpPr>
        <p:spPr>
          <a:xfrm>
            <a:off x="848090" y="1207869"/>
            <a:ext cx="2615496" cy="1040285"/>
          </a:xfrm>
          <a:prstGeom prst="rect">
            <a:avLst/>
          </a:prstGeom>
        </p:spPr>
        <p:txBody>
          <a:bodyPr wrap="square">
            <a:spAutoFit/>
          </a:bodyPr>
          <a:lstStyle/>
          <a:p>
            <a:pPr marL="342900" indent="-342900" algn="ctr" fontAlgn="auto">
              <a:spcBef>
                <a:spcPct val="20000"/>
              </a:spcBef>
              <a:spcAft>
                <a:spcPts val="0"/>
              </a:spcAft>
              <a:defRPr/>
            </a:pPr>
            <a:r>
              <a:rPr lang="en-US" sz="1400" b="1" u="sng" dirty="0">
                <a:solidFill>
                  <a:srgbClr val="4B2E83"/>
                </a:solidFill>
                <a:latin typeface="+mn-lt"/>
                <a:cs typeface="+mn-cs"/>
              </a:rPr>
              <a:t>External Users</a:t>
            </a:r>
          </a:p>
          <a:p>
            <a:pPr marL="342900" indent="-342900" algn="ctr" fontAlgn="auto">
              <a:spcBef>
                <a:spcPct val="20000"/>
              </a:spcBef>
              <a:spcAft>
                <a:spcPts val="0"/>
              </a:spcAft>
              <a:defRPr/>
            </a:pPr>
            <a:r>
              <a:rPr lang="en-AU" sz="1400" b="1" dirty="0">
                <a:solidFill>
                  <a:srgbClr val="4B2E83"/>
                </a:solidFill>
                <a:latin typeface="+mn-lt"/>
                <a:cs typeface="+mn-cs"/>
              </a:rPr>
              <a:t>Owners and other stakeholders</a:t>
            </a:r>
          </a:p>
          <a:p>
            <a:pPr marL="342900" indent="-342900" algn="ctr" fontAlgn="auto">
              <a:spcBef>
                <a:spcPct val="20000"/>
              </a:spcBef>
              <a:spcAft>
                <a:spcPts val="0"/>
              </a:spcAft>
              <a:defRPr/>
            </a:pPr>
            <a:endParaRPr lang="en-AU" sz="1400" b="1" dirty="0">
              <a:solidFill>
                <a:srgbClr val="4B2E83"/>
              </a:solidFill>
              <a:latin typeface="+mn-lt"/>
              <a:cs typeface="+mn-cs"/>
            </a:endParaRPr>
          </a:p>
        </p:txBody>
      </p:sp>
      <p:sp>
        <p:nvSpPr>
          <p:cNvPr id="20" name="TextBox 19">
            <a:extLst>
              <a:ext uri="{FF2B5EF4-FFF2-40B4-BE49-F238E27FC236}">
                <a16:creationId xmlns:a16="http://schemas.microsoft.com/office/drawing/2014/main" id="{399B3E40-30A5-CF6E-04BF-977069933C58}"/>
              </a:ext>
            </a:extLst>
          </p:cNvPr>
          <p:cNvSpPr txBox="1"/>
          <p:nvPr/>
        </p:nvSpPr>
        <p:spPr>
          <a:xfrm>
            <a:off x="1015833" y="2270649"/>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Shareholders</a:t>
            </a:r>
            <a:endParaRPr lang="en-AU" sz="1400" dirty="0">
              <a:solidFill>
                <a:srgbClr val="4B2E83"/>
              </a:solidFill>
              <a:latin typeface="+mn-lt"/>
              <a:cs typeface="+mn-cs"/>
            </a:endParaRPr>
          </a:p>
        </p:txBody>
      </p:sp>
      <p:sp>
        <p:nvSpPr>
          <p:cNvPr id="21" name="TextBox 20">
            <a:extLst>
              <a:ext uri="{FF2B5EF4-FFF2-40B4-BE49-F238E27FC236}">
                <a16:creationId xmlns:a16="http://schemas.microsoft.com/office/drawing/2014/main" id="{DC6821E1-8FDA-7CE0-B14A-D2C39F902978}"/>
              </a:ext>
            </a:extLst>
          </p:cNvPr>
          <p:cNvSpPr txBox="1"/>
          <p:nvPr/>
        </p:nvSpPr>
        <p:spPr>
          <a:xfrm>
            <a:off x="984083" y="2858162"/>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Creditors</a:t>
            </a:r>
            <a:endParaRPr lang="en-AU" sz="1400" dirty="0">
              <a:solidFill>
                <a:srgbClr val="4B2E83"/>
              </a:solidFill>
              <a:latin typeface="+mn-lt"/>
              <a:cs typeface="+mn-cs"/>
            </a:endParaRPr>
          </a:p>
        </p:txBody>
      </p:sp>
      <p:sp>
        <p:nvSpPr>
          <p:cNvPr id="22" name="TextBox 21">
            <a:extLst>
              <a:ext uri="{FF2B5EF4-FFF2-40B4-BE49-F238E27FC236}">
                <a16:creationId xmlns:a16="http://schemas.microsoft.com/office/drawing/2014/main" id="{1AF65C52-DBEF-C4E6-900E-430495CAF291}"/>
              </a:ext>
            </a:extLst>
          </p:cNvPr>
          <p:cNvSpPr txBox="1"/>
          <p:nvPr/>
        </p:nvSpPr>
        <p:spPr>
          <a:xfrm>
            <a:off x="5138573" y="1410224"/>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Banks</a:t>
            </a:r>
            <a:endParaRPr lang="en-AU" sz="1400" dirty="0">
              <a:solidFill>
                <a:srgbClr val="4B2E83"/>
              </a:solidFill>
              <a:latin typeface="+mn-lt"/>
              <a:cs typeface="+mn-cs"/>
            </a:endParaRPr>
          </a:p>
        </p:txBody>
      </p:sp>
      <p:sp>
        <p:nvSpPr>
          <p:cNvPr id="23" name="TextBox 22">
            <a:extLst>
              <a:ext uri="{FF2B5EF4-FFF2-40B4-BE49-F238E27FC236}">
                <a16:creationId xmlns:a16="http://schemas.microsoft.com/office/drawing/2014/main" id="{BD8E7674-0276-D1BE-85CE-1E25B174BE68}"/>
              </a:ext>
            </a:extLst>
          </p:cNvPr>
          <p:cNvSpPr txBox="1"/>
          <p:nvPr/>
        </p:nvSpPr>
        <p:spPr>
          <a:xfrm>
            <a:off x="5425908" y="3823362"/>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Governments</a:t>
            </a:r>
            <a:endParaRPr lang="en-AU" sz="1400" dirty="0">
              <a:solidFill>
                <a:srgbClr val="4B2E83"/>
              </a:solidFill>
              <a:latin typeface="+mn-lt"/>
              <a:cs typeface="+mn-cs"/>
            </a:endParaRPr>
          </a:p>
        </p:txBody>
      </p:sp>
      <p:sp>
        <p:nvSpPr>
          <p:cNvPr id="24" name="TextBox 23">
            <a:extLst>
              <a:ext uri="{FF2B5EF4-FFF2-40B4-BE49-F238E27FC236}">
                <a16:creationId xmlns:a16="http://schemas.microsoft.com/office/drawing/2014/main" id="{C982763A-C395-49AE-A6A1-1BA1055F9671}"/>
              </a:ext>
            </a:extLst>
          </p:cNvPr>
          <p:cNvSpPr txBox="1"/>
          <p:nvPr/>
        </p:nvSpPr>
        <p:spPr>
          <a:xfrm>
            <a:off x="1500023" y="3823362"/>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Students</a:t>
            </a:r>
            <a:endParaRPr lang="en-AU" sz="1400" dirty="0">
              <a:solidFill>
                <a:srgbClr val="4B2E83"/>
              </a:solidFill>
              <a:latin typeface="+mn-lt"/>
              <a:cs typeface="+mn-cs"/>
            </a:endParaRPr>
          </a:p>
        </p:txBody>
      </p:sp>
      <p:sp>
        <p:nvSpPr>
          <p:cNvPr id="25" name="TextBox 24">
            <a:extLst>
              <a:ext uri="{FF2B5EF4-FFF2-40B4-BE49-F238E27FC236}">
                <a16:creationId xmlns:a16="http://schemas.microsoft.com/office/drawing/2014/main" id="{6BD28A7D-BD05-4ADF-18C6-F75F474560E7}"/>
              </a:ext>
            </a:extLst>
          </p:cNvPr>
          <p:cNvSpPr txBox="1"/>
          <p:nvPr/>
        </p:nvSpPr>
        <p:spPr>
          <a:xfrm>
            <a:off x="5632283" y="1943624"/>
            <a:ext cx="2615497"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Investors</a:t>
            </a:r>
            <a:endParaRPr lang="en-AU" sz="1400" dirty="0">
              <a:solidFill>
                <a:srgbClr val="4B2E83"/>
              </a:solidFill>
              <a:latin typeface="+mn-lt"/>
              <a:cs typeface="+mn-cs"/>
            </a:endParaRPr>
          </a:p>
        </p:txBody>
      </p:sp>
      <p:sp>
        <p:nvSpPr>
          <p:cNvPr id="26" name="TextBox 25">
            <a:extLst>
              <a:ext uri="{FF2B5EF4-FFF2-40B4-BE49-F238E27FC236}">
                <a16:creationId xmlns:a16="http://schemas.microsoft.com/office/drawing/2014/main" id="{DF996161-59C9-D2BF-AEC3-88E0E202E36E}"/>
              </a:ext>
            </a:extLst>
          </p:cNvPr>
          <p:cNvSpPr txBox="1"/>
          <p:nvPr/>
        </p:nvSpPr>
        <p:spPr>
          <a:xfrm>
            <a:off x="5730875" y="3221660"/>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Tax Agencies</a:t>
            </a:r>
            <a:endParaRPr lang="en-AU" sz="1400" dirty="0">
              <a:solidFill>
                <a:srgbClr val="4B2E83"/>
              </a:solidFill>
              <a:latin typeface="+mn-lt"/>
              <a:cs typeface="+mn-cs"/>
            </a:endParaRPr>
          </a:p>
        </p:txBody>
      </p:sp>
      <p:sp>
        <p:nvSpPr>
          <p:cNvPr id="27" name="TextBox 26">
            <a:extLst>
              <a:ext uri="{FF2B5EF4-FFF2-40B4-BE49-F238E27FC236}">
                <a16:creationId xmlns:a16="http://schemas.microsoft.com/office/drawing/2014/main" id="{7445BDA8-7907-E878-A7FC-F5679A214DD5}"/>
              </a:ext>
            </a:extLst>
          </p:cNvPr>
          <p:cNvSpPr txBox="1"/>
          <p:nvPr/>
        </p:nvSpPr>
        <p:spPr>
          <a:xfrm>
            <a:off x="1147598" y="3375549"/>
            <a:ext cx="2615496" cy="307777"/>
          </a:xfrm>
          <a:prstGeom prst="rect">
            <a:avLst/>
          </a:prstGeom>
        </p:spPr>
        <p:txBody>
          <a:bodyPr wrap="square">
            <a:spAutoFit/>
          </a:bodyPr>
          <a:lstStyle/>
          <a:p>
            <a:pPr marL="342900" indent="-342900" algn="ctr" fontAlgn="auto">
              <a:spcBef>
                <a:spcPct val="20000"/>
              </a:spcBef>
              <a:spcAft>
                <a:spcPts val="0"/>
              </a:spcAft>
              <a:defRPr/>
            </a:pPr>
            <a:r>
              <a:rPr lang="en-US" sz="1400" dirty="0">
                <a:solidFill>
                  <a:srgbClr val="4B2E83"/>
                </a:solidFill>
                <a:latin typeface="+mn-lt"/>
                <a:cs typeface="+mn-cs"/>
              </a:rPr>
              <a:t>Media</a:t>
            </a:r>
            <a:endParaRPr lang="en-AU" sz="1400" dirty="0">
              <a:solidFill>
                <a:srgbClr val="4B2E83"/>
              </a:solidFill>
              <a:latin typeface="+mn-lt"/>
              <a:cs typeface="+mn-cs"/>
            </a:endParaRPr>
          </a:p>
        </p:txBody>
      </p:sp>
      <p:sp>
        <p:nvSpPr>
          <p:cNvPr id="3" name="Rectangle 2">
            <a:extLst>
              <a:ext uri="{FF2B5EF4-FFF2-40B4-BE49-F238E27FC236}">
                <a16:creationId xmlns:a16="http://schemas.microsoft.com/office/drawing/2014/main" id="{F77406F2-4E6F-FEB0-E821-C9D902967F44}"/>
              </a:ext>
            </a:extLst>
          </p:cNvPr>
          <p:cNvSpPr/>
          <p:nvPr/>
        </p:nvSpPr>
        <p:spPr>
          <a:xfrm>
            <a:off x="5870306" y="2501571"/>
            <a:ext cx="1591909" cy="426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solidFill>
              </a:rPr>
              <a:t>External Auditor</a:t>
            </a:r>
          </a:p>
        </p:txBody>
      </p:sp>
    </p:spTree>
    <p:extLst>
      <p:ext uri="{BB962C8B-B14F-4D97-AF65-F5344CB8AC3E}">
        <p14:creationId xmlns:p14="http://schemas.microsoft.com/office/powerpoint/2010/main" val="3305226166"/>
      </p:ext>
    </p:extLst>
  </p:cSld>
  <p:clrMapOvr>
    <a:masterClrMapping/>
  </p:clrMapOvr>
  <p:transition>
    <p:fade/>
  </p:transition>
</p:sld>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2147D869F5D4A8DCDB203BDC4D329" ma:contentTypeVersion="15" ma:contentTypeDescription="Create a new document." ma:contentTypeScope="" ma:versionID="f17a597da68fab695020270d6a7086cb">
  <xsd:schema xmlns:xsd="http://www.w3.org/2001/XMLSchema" xmlns:xs="http://www.w3.org/2001/XMLSchema" xmlns:p="http://schemas.microsoft.com/office/2006/metadata/properties" xmlns:ns2="3e08c221-0eca-4d51-ae15-1dc733eb7f09" xmlns:ns3="59ca73c7-24b6-45ce-ba44-a049ea6a0300" xmlns:ns4="ab06a5aa-8e31-4bdb-9b13-38c58a92ec8a" targetNamespace="http://schemas.microsoft.com/office/2006/metadata/properties" ma:root="true" ma:fieldsID="50ee8e58bc979c30809c6ae6bdc56957" ns2:_="" ns3:_="" ns4:_="">
    <xsd:import namespace="3e08c221-0eca-4d51-ae15-1dc733eb7f09"/>
    <xsd:import namespace="59ca73c7-24b6-45ce-ba44-a049ea6a0300"/>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8c221-0eca-4d51-ae15-1dc733eb7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a73c7-24b6-45ce-ba44-a049ea6a0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e45dac-407b-4abe-b599-ada99fe8f0c3}" ma:internalName="TaxCatchAll" ma:showField="CatchAllData" ma:web="59ca73c7-24b6-45ce-ba44-a049ea6a0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08c221-0eca-4d51-ae15-1dc733eb7f09">
      <Terms xmlns="http://schemas.microsoft.com/office/infopath/2007/PartnerControls"/>
    </lcf76f155ced4ddcb4097134ff3c332f>
    <TaxCatchAll xmlns="ab06a5aa-8e31-4bdb-9b13-38c58a92ec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7960B-CFD5-4D75-AB4F-AC2F7065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8c221-0eca-4d51-ae15-1dc733eb7f09"/>
    <ds:schemaRef ds:uri="59ca73c7-24b6-45ce-ba44-a049ea6a0300"/>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E56C4E-BE7C-4EF0-9A58-932F2D9A29D2}">
  <ds:schemaRefs>
    <ds:schemaRef ds:uri="http://purl.org/dc/terms/"/>
    <ds:schemaRef ds:uri="http://purl.org/dc/elements/1.1/"/>
    <ds:schemaRef ds:uri="http://schemas.microsoft.com/office/2006/documentManagement/types"/>
    <ds:schemaRef ds:uri="ab06a5aa-8e31-4bdb-9b13-38c58a92ec8a"/>
    <ds:schemaRef ds:uri="3e08c221-0eca-4d51-ae15-1dc733eb7f09"/>
    <ds:schemaRef ds:uri="http://schemas.openxmlformats.org/package/2006/metadata/core-properties"/>
    <ds:schemaRef ds:uri="59ca73c7-24b6-45ce-ba44-a049ea6a0300"/>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FAB5FD-9BA7-405C-859C-9F45E41B0168}">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870</TotalTime>
  <Words>1580</Words>
  <Application>Microsoft Office PowerPoint</Application>
  <PresentationFormat>On-screen Show (16:9)</PresentationFormat>
  <Paragraphs>305</Paragraphs>
  <Slides>38</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Uni Sans Regular</vt:lpstr>
      <vt:lpstr>Open Sans Light</vt:lpstr>
      <vt:lpstr>Encode Sans Normal Medium</vt:lpstr>
      <vt:lpstr>Helvetica Neue</vt:lpstr>
      <vt:lpstr>Open Sans</vt:lpstr>
      <vt:lpstr>Helvetica Neue Light</vt:lpstr>
      <vt:lpstr>Wingdings</vt:lpstr>
      <vt:lpstr>Encode Sans Normal ExtraBold</vt:lpstr>
      <vt:lpstr>Calibri</vt:lpstr>
      <vt:lpstr>2025 Foster Template</vt:lpstr>
      <vt:lpstr>Introduction to Accounting and Finance Analytics</vt:lpstr>
      <vt:lpstr>What will we do today?</vt:lpstr>
      <vt:lpstr>Course Diagram</vt:lpstr>
      <vt:lpstr>Course Overview</vt:lpstr>
      <vt:lpstr>What will we do today?</vt:lpstr>
      <vt:lpstr>Accounting &amp; Finance Function</vt:lpstr>
      <vt:lpstr>A now Public Company Example (pre-IPO)</vt:lpstr>
      <vt:lpstr>That same public company after IPO</vt:lpstr>
      <vt:lpstr>Accounting &amp; Finance Function </vt:lpstr>
      <vt:lpstr>Accounting &amp; Finance Function</vt:lpstr>
      <vt:lpstr>What will we do today?</vt:lpstr>
      <vt:lpstr>Transaction analysis</vt:lpstr>
      <vt:lpstr>Transaction analysis, high-level insight</vt:lpstr>
      <vt:lpstr>Transaction analysis, balance sheet</vt:lpstr>
      <vt:lpstr>Transaction analysis, income statement</vt:lpstr>
      <vt:lpstr>Transaction analysis, income statement</vt:lpstr>
      <vt:lpstr>Margins</vt:lpstr>
      <vt:lpstr>Peach State University, Goal of the Activity</vt:lpstr>
      <vt:lpstr>Peach State University, set-up</vt:lpstr>
      <vt:lpstr>Peach State University, background docs</vt:lpstr>
      <vt:lpstr>What will we do today?</vt:lpstr>
      <vt:lpstr>Analyzing Public Disclosures: Market Response to Earnings  </vt:lpstr>
      <vt:lpstr>Market responsiveness to earnings news</vt:lpstr>
      <vt:lpstr>Market responses: Attention</vt:lpstr>
      <vt:lpstr>Revision: What is accounting income?</vt:lpstr>
      <vt:lpstr>Earnings Distributions</vt:lpstr>
      <vt:lpstr>Earnings and Compensation</vt:lpstr>
      <vt:lpstr>The Income Statement, revision</vt:lpstr>
      <vt:lpstr>Understanding the Income statement</vt:lpstr>
      <vt:lpstr>GAAP and Non-GAAP</vt:lpstr>
      <vt:lpstr>Frequency of Items Excluded from compensation targets</vt:lpstr>
      <vt:lpstr>Analyzing Public Disclosures, Activity</vt:lpstr>
      <vt:lpstr>Marriott Earnings Report</vt:lpstr>
      <vt:lpstr>Marriott</vt:lpstr>
      <vt:lpstr>Analyzing Public Disclosures</vt:lpstr>
      <vt:lpstr>What will we do today?</vt:lpstr>
      <vt:lpstr>What will we do next?</vt:lpstr>
      <vt:lpstr> Thank you</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9</cp:revision>
  <cp:lastPrinted>2026-04-02T21:15:21Z</cp:lastPrinted>
  <dcterms:created xsi:type="dcterms:W3CDTF">2026-02-18T18:51:35Z</dcterms:created>
  <dcterms:modified xsi:type="dcterms:W3CDTF">2026-04-07T20:21:43Z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0x010100CC02147D869F5D4A8DCDB203BDC4D329</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